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notesSlides/notesSlide16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notesSlides/notesSlide23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68.xml" ContentType="application/vnd.openxmlformats-officedocument.presentationml.slide+xml"/>
  <Override PartName="/ppt/slides/slide77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s/slide7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Default Extension="bin" ContentType="application/vnd.openxmlformats-officedocument.oleObject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slides/slide7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s/slide71.xml" ContentType="application/vnd.openxmlformats-officedocument.presentationml.slide+xml"/>
  <Override PartName="/ppt/slides/slide80.xml" ContentType="application/vnd.openxmlformats-officedocument.presentationml.slide+xml"/>
  <Override PartName="/ppt/slides/slide82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notesSlides/notesSlide1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Default Extension="vml" ContentType="application/vnd.openxmlformats-officedocument.vmlDrawing"/>
  <Override PartName="/ppt/notesSlides/notesSlide20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slides/slide78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Override PartName="/ppt/notesSlides/notesSlide18.xml" ContentType="application/vnd.openxmlformats-officedocument.presentationml.notesSlide+xml"/>
  <Default Extension="wmf" ContentType="image/x-wmf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21.xml" ContentType="application/vnd.openxmlformats-officedocument.presentationml.notesSlide+xml"/>
  <Override PartName="/ppt/slides/slide79.xml" ContentType="application/vnd.openxmlformats-officedocument.presentationml.slide+xml"/>
  <Override PartName="/ppt/notesSlides/notesSlide10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wmf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4"/>
  </p:notesMasterIdLst>
  <p:sldIdLst>
    <p:sldId id="256" r:id="rId2"/>
    <p:sldId id="392" r:id="rId3"/>
    <p:sldId id="457" r:id="rId4"/>
    <p:sldId id="275" r:id="rId5"/>
    <p:sldId id="276" r:id="rId6"/>
    <p:sldId id="277" r:id="rId7"/>
    <p:sldId id="280" r:id="rId8"/>
    <p:sldId id="362" r:id="rId9"/>
    <p:sldId id="279" r:id="rId10"/>
    <p:sldId id="284" r:id="rId11"/>
    <p:sldId id="281" r:id="rId12"/>
    <p:sldId id="398" r:id="rId13"/>
    <p:sldId id="399" r:id="rId14"/>
    <p:sldId id="282" r:id="rId15"/>
    <p:sldId id="283" r:id="rId16"/>
    <p:sldId id="393" r:id="rId17"/>
    <p:sldId id="289" r:id="rId18"/>
    <p:sldId id="288" r:id="rId19"/>
    <p:sldId id="437" r:id="rId20"/>
    <p:sldId id="290" r:id="rId21"/>
    <p:sldId id="291" r:id="rId22"/>
    <p:sldId id="292" r:id="rId23"/>
    <p:sldId id="293" r:id="rId24"/>
    <p:sldId id="294" r:id="rId25"/>
    <p:sldId id="295" r:id="rId26"/>
    <p:sldId id="364" r:id="rId27"/>
    <p:sldId id="365" r:id="rId28"/>
    <p:sldId id="296" r:id="rId29"/>
    <p:sldId id="297" r:id="rId30"/>
    <p:sldId id="298" r:id="rId31"/>
    <p:sldId id="299" r:id="rId32"/>
    <p:sldId id="363" r:id="rId33"/>
    <p:sldId id="366" r:id="rId34"/>
    <p:sldId id="300" r:id="rId35"/>
    <p:sldId id="301" r:id="rId36"/>
    <p:sldId id="302" r:id="rId37"/>
    <p:sldId id="286" r:id="rId38"/>
    <p:sldId id="287" r:id="rId39"/>
    <p:sldId id="390" r:id="rId40"/>
    <p:sldId id="285" r:id="rId41"/>
    <p:sldId id="324" r:id="rId42"/>
    <p:sldId id="389" r:id="rId43"/>
    <p:sldId id="303" r:id="rId44"/>
    <p:sldId id="304" r:id="rId45"/>
    <p:sldId id="305" r:id="rId46"/>
    <p:sldId id="306" r:id="rId47"/>
    <p:sldId id="307" r:id="rId48"/>
    <p:sldId id="308" r:id="rId49"/>
    <p:sldId id="309" r:id="rId50"/>
    <p:sldId id="310" r:id="rId51"/>
    <p:sldId id="311" r:id="rId52"/>
    <p:sldId id="312" r:id="rId53"/>
    <p:sldId id="313" r:id="rId54"/>
    <p:sldId id="314" r:id="rId55"/>
    <p:sldId id="315" r:id="rId56"/>
    <p:sldId id="316" r:id="rId57"/>
    <p:sldId id="317" r:id="rId58"/>
    <p:sldId id="318" r:id="rId59"/>
    <p:sldId id="319" r:id="rId60"/>
    <p:sldId id="320" r:id="rId61"/>
    <p:sldId id="321" r:id="rId62"/>
    <p:sldId id="322" r:id="rId63"/>
    <p:sldId id="394" r:id="rId64"/>
    <p:sldId id="441" r:id="rId65"/>
    <p:sldId id="442" r:id="rId66"/>
    <p:sldId id="443" r:id="rId67"/>
    <p:sldId id="444" r:id="rId68"/>
    <p:sldId id="445" r:id="rId69"/>
    <p:sldId id="446" r:id="rId70"/>
    <p:sldId id="447" r:id="rId71"/>
    <p:sldId id="448" r:id="rId72"/>
    <p:sldId id="449" r:id="rId73"/>
    <p:sldId id="450" r:id="rId74"/>
    <p:sldId id="451" r:id="rId75"/>
    <p:sldId id="452" r:id="rId76"/>
    <p:sldId id="453" r:id="rId77"/>
    <p:sldId id="454" r:id="rId78"/>
    <p:sldId id="455" r:id="rId79"/>
    <p:sldId id="380" r:id="rId80"/>
    <p:sldId id="439" r:id="rId81"/>
    <p:sldId id="456" r:id="rId82"/>
    <p:sldId id="440" r:id="rId83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CEE52"/>
    <a:srgbClr val="EDEDED"/>
    <a:srgbClr val="FF00FF"/>
    <a:srgbClr val="0000FF"/>
    <a:srgbClr val="FFFF00"/>
    <a:srgbClr val="385D8A"/>
    <a:srgbClr val="FFFFFF"/>
    <a:srgbClr val="000000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84" d="100"/>
          <a:sy n="84" d="100"/>
        </p:scale>
        <p:origin x="-744" y="-6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13152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90.png"/><Relationship Id="rId7" Type="http://schemas.openxmlformats.org/officeDocument/2006/relationships/image" Target="../media/image94.png"/><Relationship Id="rId2" Type="http://schemas.openxmlformats.org/officeDocument/2006/relationships/image" Target="../media/image89.png"/><Relationship Id="rId1" Type="http://schemas.openxmlformats.org/officeDocument/2006/relationships/image" Target="../media/image88.png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4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2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wmf"/><Relationship Id="rId1" Type="http://schemas.openxmlformats.org/officeDocument/2006/relationships/image" Target="../media/image120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F2DB9A92-F26F-4FD0-993A-50DB697C5B87}" type="datetimeFigureOut">
              <a:rPr lang="en-US"/>
              <a:pPr>
                <a:defRPr/>
              </a:pPr>
              <a:t>4/21/2013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26626725-FC49-4233-80BF-BD9365BD139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BF740486-CCCF-4B52-BFBB-30C401507413}" type="slidenum">
              <a:rPr lang="en-US">
                <a:latin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4</a:t>
            </a:fld>
            <a:endParaRPr lang="en-US">
              <a:latin typeface="Arial" charset="0"/>
            </a:endParaRPr>
          </a:p>
        </p:txBody>
      </p:sp>
      <p:sp>
        <p:nvSpPr>
          <p:cNvPr id="21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F066BC46-D9A9-47EB-9868-D6790AF18DF7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45</a:t>
            </a:fld>
            <a:endParaRPr lang="en-US"/>
          </a:p>
        </p:txBody>
      </p:sp>
      <p:sp>
        <p:nvSpPr>
          <p:cNvPr id="72707" name="Rectangle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2708" name="Rectangle 2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119839B1-F45B-434B-9BBE-A01059623CB8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46</a:t>
            </a:fld>
            <a:endParaRPr lang="en-US"/>
          </a:p>
        </p:txBody>
      </p:sp>
      <p:sp>
        <p:nvSpPr>
          <p:cNvPr id="74755" name="Text Box 1"/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b"/>
          <a:lstStyle/>
          <a:p>
            <a:pPr algn="r">
              <a:buClr>
                <a:srgbClr val="000000"/>
              </a:buClr>
              <a:buSzPct val="100000"/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ACDF70EC-6409-4702-8BCC-3720857B99C4}" type="slidenum">
              <a:rPr lang="en-US">
                <a:solidFill>
                  <a:srgbClr val="000000"/>
                </a:solidFill>
                <a:latin typeface="Calibri" pitchFamily="34" charset="0"/>
              </a:rPr>
              <a:pPr algn="r">
                <a:buClr>
                  <a:srgbClr val="000000"/>
                </a:buClr>
                <a:buSzPct val="100000"/>
                <a:buFont typeface="Arial" charset="0"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46</a:t>
            </a:fld>
            <a:endParaRPr lang="en-US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74756" name="Text Box 2"/>
          <p:cNvSpPr txBox="1">
            <a:spLocks noChangeArrowheads="1"/>
          </p:cNvSpPr>
          <p:nvPr/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Calibri" pitchFamily="34" charset="0"/>
              <a:buNone/>
            </a:pPr>
            <a:endParaRPr lang="ru-RU">
              <a:latin typeface="Calibri" pitchFamily="34" charset="0"/>
            </a:endParaRPr>
          </a:p>
        </p:txBody>
      </p:sp>
      <p:sp>
        <p:nvSpPr>
          <p:cNvPr id="74757" name="Rectangle 3"/>
          <p:cNvSpPr>
            <a:spLocks noGrp="1" noChangeArrowheads="1"/>
          </p:cNvSpPr>
          <p:nvPr>
            <p:ph type="body"/>
          </p:nvPr>
        </p:nvSpPr>
        <p:spPr bwMode="auto">
          <a:noFill/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387BF701-9FE3-47C7-949A-A2EC98E237F7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47</a:t>
            </a:fld>
            <a:endParaRPr lang="en-US"/>
          </a:p>
        </p:txBody>
      </p:sp>
      <p:sp>
        <p:nvSpPr>
          <p:cNvPr id="76803" name="Text Box 1"/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b"/>
          <a:lstStyle/>
          <a:p>
            <a:pPr algn="r">
              <a:buClr>
                <a:srgbClr val="000000"/>
              </a:buClr>
              <a:buSzPct val="100000"/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84AF4FB8-06E4-4359-BCBC-2C3F04050481}" type="slidenum">
              <a:rPr lang="en-US">
                <a:solidFill>
                  <a:srgbClr val="000000"/>
                </a:solidFill>
                <a:latin typeface="Calibri" pitchFamily="34" charset="0"/>
              </a:rPr>
              <a:pPr algn="r">
                <a:buClr>
                  <a:srgbClr val="000000"/>
                </a:buClr>
                <a:buSzPct val="100000"/>
                <a:buFont typeface="Arial" charset="0"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47</a:t>
            </a:fld>
            <a:endParaRPr lang="en-US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76804" name="Text Box 2"/>
          <p:cNvSpPr txBox="1">
            <a:spLocks noChangeArrowheads="1"/>
          </p:cNvSpPr>
          <p:nvPr/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Calibri" pitchFamily="34" charset="0"/>
              <a:buNone/>
            </a:pPr>
            <a:endParaRPr lang="ru-RU">
              <a:latin typeface="Calibri" pitchFamily="34" charset="0"/>
            </a:endParaRPr>
          </a:p>
        </p:txBody>
      </p:sp>
      <p:sp>
        <p:nvSpPr>
          <p:cNvPr id="76805" name="Rectangle 3"/>
          <p:cNvSpPr>
            <a:spLocks noGrp="1" noChangeArrowheads="1"/>
          </p:cNvSpPr>
          <p:nvPr>
            <p:ph type="body"/>
          </p:nvPr>
        </p:nvSpPr>
        <p:spPr bwMode="auto">
          <a:noFill/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A197B18-A17E-461A-9538-7E029180600F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48</a:t>
            </a:fld>
            <a:endParaRPr lang="en-US"/>
          </a:p>
        </p:txBody>
      </p:sp>
      <p:sp>
        <p:nvSpPr>
          <p:cNvPr id="78851" name="Rectangle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8852" name="Rectangle 2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0CBD3E9F-8BC7-4942-9F74-B20BD57B57E8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49</a:t>
            </a:fld>
            <a:endParaRPr lang="en-US"/>
          </a:p>
        </p:txBody>
      </p:sp>
      <p:sp>
        <p:nvSpPr>
          <p:cNvPr id="80899" name="Rectangle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0900" name="Rectangle 2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78AC6BF6-79BB-4C15-A503-2300369B03E6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50</a:t>
            </a:fld>
            <a:endParaRPr lang="en-US"/>
          </a:p>
        </p:txBody>
      </p:sp>
      <p:sp>
        <p:nvSpPr>
          <p:cNvPr id="82947" name="Rectangle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2948" name="Rectangle 2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1DA70744-FC3B-499D-A79D-7549D62FDC77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51</a:t>
            </a:fld>
            <a:endParaRPr lang="en-US"/>
          </a:p>
        </p:txBody>
      </p:sp>
      <p:sp>
        <p:nvSpPr>
          <p:cNvPr id="860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6019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390AC00D-4121-4321-B520-02AF374FF5CD}" type="slidenum">
              <a:rPr lang="en-US">
                <a:latin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52</a:t>
            </a:fld>
            <a:endParaRPr lang="en-US">
              <a:latin typeface="Arial" charset="0"/>
            </a:endParaRPr>
          </a:p>
        </p:txBody>
      </p:sp>
      <p:sp>
        <p:nvSpPr>
          <p:cNvPr id="880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8067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221DECEC-5BFD-4817-B05C-41D230FD8CA1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53</a:t>
            </a:fld>
            <a:endParaRPr lang="en-US"/>
          </a:p>
        </p:txBody>
      </p:sp>
      <p:sp>
        <p:nvSpPr>
          <p:cNvPr id="90115" name="Rectangle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0116" name="Rectangle 2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09D10114-3A28-4C4F-87C6-3F61CECA2298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55</a:t>
            </a:fld>
            <a:endParaRPr lang="en-US"/>
          </a:p>
        </p:txBody>
      </p:sp>
      <p:sp>
        <p:nvSpPr>
          <p:cNvPr id="93187" name="Text Box 1"/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b"/>
          <a:lstStyle/>
          <a:p>
            <a:pPr algn="r">
              <a:buClr>
                <a:srgbClr val="000000"/>
              </a:buClr>
              <a:buSzPct val="100000"/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88755F20-2709-4EED-A529-BDBA1D120844}" type="slidenum">
              <a:rPr lang="en-US">
                <a:solidFill>
                  <a:srgbClr val="000000"/>
                </a:solidFill>
                <a:latin typeface="Calibri" pitchFamily="34" charset="0"/>
              </a:rPr>
              <a:pPr algn="r">
                <a:buClr>
                  <a:srgbClr val="000000"/>
                </a:buClr>
                <a:buSzPct val="100000"/>
                <a:buFont typeface="Arial" charset="0"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55</a:t>
            </a:fld>
            <a:endParaRPr lang="en-US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93188" name="Text Box 2"/>
          <p:cNvSpPr txBox="1">
            <a:spLocks noChangeArrowheads="1"/>
          </p:cNvSpPr>
          <p:nvPr/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Calibri" pitchFamily="34" charset="0"/>
              <a:buNone/>
            </a:pPr>
            <a:endParaRPr lang="ru-RU">
              <a:latin typeface="Calibri" pitchFamily="34" charset="0"/>
            </a:endParaRPr>
          </a:p>
        </p:txBody>
      </p:sp>
      <p:sp>
        <p:nvSpPr>
          <p:cNvPr id="93189" name="Rectangle 3"/>
          <p:cNvSpPr>
            <a:spLocks noGrp="1" noChangeArrowheads="1"/>
          </p:cNvSpPr>
          <p:nvPr>
            <p:ph type="body"/>
          </p:nvPr>
        </p:nvSpPr>
        <p:spPr bwMode="auto">
          <a:noFill/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EA18B91D-6975-449C-B636-7755E99EC156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5</a:t>
            </a:fld>
            <a:endParaRPr lang="en-US"/>
          </a:p>
        </p:txBody>
      </p:sp>
      <p:sp>
        <p:nvSpPr>
          <p:cNvPr id="23555" name="Text Box 1"/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b"/>
          <a:lstStyle/>
          <a:p>
            <a:pPr algn="r">
              <a:buClr>
                <a:srgbClr val="000000"/>
              </a:buClr>
              <a:buSzPct val="100000"/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9E37872D-2027-4F60-84B6-901E89A35EF6}" type="slidenum">
              <a:rPr lang="en-US">
                <a:solidFill>
                  <a:srgbClr val="000000"/>
                </a:solidFill>
                <a:latin typeface="Calibri" pitchFamily="34" charset="0"/>
              </a:rPr>
              <a:pPr algn="r">
                <a:buClr>
                  <a:srgbClr val="000000"/>
                </a:buClr>
                <a:buSzPct val="100000"/>
                <a:buFont typeface="Arial" charset="0"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5</a:t>
            </a:fld>
            <a:endParaRPr lang="en-US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23556" name="Text Box 2"/>
          <p:cNvSpPr txBox="1">
            <a:spLocks noChangeArrowheads="1"/>
          </p:cNvSpPr>
          <p:nvPr/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Calibri" pitchFamily="34" charset="0"/>
              <a:buNone/>
            </a:pPr>
            <a:endParaRPr lang="ru-RU">
              <a:latin typeface="Calibri" pitchFamily="34" charset="0"/>
            </a:endParaRPr>
          </a:p>
        </p:txBody>
      </p:sp>
      <p:sp>
        <p:nvSpPr>
          <p:cNvPr id="23557" name="Rectangle 3"/>
          <p:cNvSpPr>
            <a:spLocks noGrp="1" noChangeArrowheads="1"/>
          </p:cNvSpPr>
          <p:nvPr>
            <p:ph type="body"/>
          </p:nvPr>
        </p:nvSpPr>
        <p:spPr bwMode="auto">
          <a:noFill/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 smtClean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2356171A-B782-44D1-8F32-14F679AED76E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56</a:t>
            </a:fld>
            <a:endParaRPr lang="en-US"/>
          </a:p>
        </p:txBody>
      </p:sp>
      <p:sp>
        <p:nvSpPr>
          <p:cNvPr id="952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5235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8B9C3615-2538-466D-BB97-D08E8E5A261C}" type="slidenum">
              <a:rPr lang="en-US">
                <a:latin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57</a:t>
            </a:fld>
            <a:endParaRPr lang="en-US">
              <a:latin typeface="Arial" charset="0"/>
            </a:endParaRPr>
          </a:p>
        </p:txBody>
      </p:sp>
      <p:sp>
        <p:nvSpPr>
          <p:cNvPr id="983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8307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4D8678FB-9D3A-4CDD-9F6F-8215945039C4}" type="slidenum">
              <a:rPr lang="en-US">
                <a:latin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58</a:t>
            </a:fld>
            <a:endParaRPr lang="en-US">
              <a:latin typeface="Arial" charset="0"/>
            </a:endParaRPr>
          </a:p>
        </p:txBody>
      </p:sp>
      <p:sp>
        <p:nvSpPr>
          <p:cNvPr id="100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035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F4CED5C7-5A75-42C3-AC9E-F018F7A474AA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59</a:t>
            </a:fld>
            <a:endParaRPr lang="en-US"/>
          </a:p>
        </p:txBody>
      </p:sp>
      <p:sp>
        <p:nvSpPr>
          <p:cNvPr id="102403" name="Rectangle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2404" name="Rectangle 2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18E74163-1D53-4BB7-83C6-0923B66C07F8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6</a:t>
            </a:fld>
            <a:endParaRPr lang="en-US"/>
          </a:p>
        </p:txBody>
      </p:sp>
      <p:sp>
        <p:nvSpPr>
          <p:cNvPr id="25603" name="Rectangle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5604" name="Rectangle 2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2B27059D-EC97-4F6D-907B-E8914E644AA7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9</a:t>
            </a:fld>
            <a:endParaRPr lang="en-US"/>
          </a:p>
        </p:txBody>
      </p:sp>
      <p:sp>
        <p:nvSpPr>
          <p:cNvPr id="29699" name="Rectangle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9700" name="Rectangle 2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03EA00D5-D01D-4F8F-8879-E976CC403297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11</a:t>
            </a:fld>
            <a:endParaRPr lang="en-US"/>
          </a:p>
        </p:txBody>
      </p:sp>
      <p:sp>
        <p:nvSpPr>
          <p:cNvPr id="32771" name="Rectangle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2772" name="Rectangle 2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EAF41273-A7AE-4877-865B-4364EB8CB95E}" type="slidenum">
              <a:rPr lang="en-US">
                <a:latin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14</a:t>
            </a:fld>
            <a:endParaRPr lang="en-US">
              <a:latin typeface="Arial" charset="0"/>
            </a:endParaRPr>
          </a:p>
        </p:txBody>
      </p:sp>
      <p:sp>
        <p:nvSpPr>
          <p:cNvPr id="368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179F5856-BF19-45BE-94E8-92816E444FC3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15</a:t>
            </a:fld>
            <a:endParaRPr lang="en-US"/>
          </a:p>
        </p:txBody>
      </p:sp>
      <p:sp>
        <p:nvSpPr>
          <p:cNvPr id="38915" name="Rectangle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8916" name="Rectangle 2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EB557E1E-2A72-4A4D-8DCA-3BD6A3887C86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43</a:t>
            </a:fld>
            <a:endParaRPr lang="en-US"/>
          </a:p>
        </p:txBody>
      </p:sp>
      <p:sp>
        <p:nvSpPr>
          <p:cNvPr id="68611" name="Text Box 1"/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b"/>
          <a:lstStyle/>
          <a:p>
            <a:pPr algn="r">
              <a:buClr>
                <a:srgbClr val="000000"/>
              </a:buClr>
              <a:buSzPct val="100000"/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ED722D1F-EED8-441F-A0D5-03661239C70F}" type="slidenum">
              <a:rPr lang="en-US">
                <a:solidFill>
                  <a:srgbClr val="000000"/>
                </a:solidFill>
                <a:latin typeface="Calibri" pitchFamily="34" charset="0"/>
              </a:rPr>
              <a:pPr algn="r">
                <a:buClr>
                  <a:srgbClr val="000000"/>
                </a:buClr>
                <a:buSzPct val="100000"/>
                <a:buFont typeface="Arial" charset="0"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43</a:t>
            </a:fld>
            <a:endParaRPr lang="en-US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68612" name="Text Box 2"/>
          <p:cNvSpPr txBox="1">
            <a:spLocks noChangeArrowheads="1"/>
          </p:cNvSpPr>
          <p:nvPr/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Calibri" pitchFamily="34" charset="0"/>
              <a:buNone/>
            </a:pPr>
            <a:endParaRPr lang="ru-RU">
              <a:latin typeface="Calibri" pitchFamily="34" charset="0"/>
            </a:endParaRPr>
          </a:p>
        </p:txBody>
      </p:sp>
      <p:sp>
        <p:nvSpPr>
          <p:cNvPr id="68613" name="Rectangle 3"/>
          <p:cNvSpPr>
            <a:spLocks noGrp="1" noChangeArrowheads="1"/>
          </p:cNvSpPr>
          <p:nvPr>
            <p:ph type="body"/>
          </p:nvPr>
        </p:nvSpPr>
        <p:spPr bwMode="auto">
          <a:noFill/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DD5984E1-1553-4EE0-ABD2-58DC13EE83FA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44</a:t>
            </a:fld>
            <a:endParaRPr lang="en-US"/>
          </a:p>
        </p:txBody>
      </p:sp>
      <p:sp>
        <p:nvSpPr>
          <p:cNvPr id="706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0659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 smtClean="0">
              <a:latin typeface="Arial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0A122FF-69F1-4888-A851-CBED9AB6A0D3}" type="datetimeFigureOut">
              <a:rPr lang="en-US"/>
              <a:pPr>
                <a:defRPr/>
              </a:pPr>
              <a:t>4/21/2013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F1BC605-2F77-4010-977F-2B3CD2A8A2D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E72E25A-C127-48A3-81F9-D80ACC799D08}" type="datetimeFigureOut">
              <a:rPr lang="en-US"/>
              <a:pPr>
                <a:defRPr/>
              </a:pPr>
              <a:t>4/21/2013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B8FAFA-AF7D-497A-B74B-CCEF4D31372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D7A1A9F-8F57-4C23-82A7-25C2A4B11901}" type="datetimeFigureOut">
              <a:rPr lang="en-US"/>
              <a:pPr>
                <a:defRPr/>
              </a:pPr>
              <a:t>4/21/2013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FCAC889-675F-4191-9D77-E848F799C4B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Media">
  <p:cSld name="Title, Text and Media Cl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6813" y="98425"/>
            <a:ext cx="6626225" cy="5556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98500" y="1695450"/>
            <a:ext cx="3792538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Media Placeholder 3"/>
          <p:cNvSpPr>
            <a:spLocks noGrp="1"/>
          </p:cNvSpPr>
          <p:nvPr>
            <p:ph type="media" sz="half" idx="2"/>
          </p:nvPr>
        </p:nvSpPr>
        <p:spPr>
          <a:xfrm>
            <a:off x="4643438" y="1695450"/>
            <a:ext cx="3792537" cy="4114800"/>
          </a:xfrm>
        </p:spPr>
        <p:txBody>
          <a:bodyPr rtlCol="0">
            <a:normAutofit/>
          </a:bodyPr>
          <a:lstStyle/>
          <a:p>
            <a:pPr lvl="0"/>
            <a:endParaRPr lang="en-US" noProof="0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1538" y="192088"/>
            <a:ext cx="8162925" cy="14319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912813" y="1905000"/>
            <a:ext cx="8110537" cy="20193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2813" y="4076700"/>
            <a:ext cx="8110537" cy="20193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152525" y="62865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590925" y="62865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019925" y="62865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1FE1CDE-0E0E-4762-8C4E-442AE7D03D0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0"/>
            <a:ext cx="8335963" cy="7334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149350"/>
            <a:ext cx="4090988" cy="49466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852988" y="1149350"/>
            <a:ext cx="4092575" cy="23971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852988" y="3698875"/>
            <a:ext cx="4092575" cy="23971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dirty="0" smtClean="0"/>
            </a:lvl1pPr>
          </a:lstStyle>
          <a:p>
            <a:pPr>
              <a:defRPr/>
            </a:pPr>
            <a:r>
              <a:rPr lang="en-US"/>
              <a:t>http://itseez.com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dirty="0" smtClean="0"/>
            </a:lvl1pPr>
          </a:lstStyle>
          <a:p>
            <a:pPr>
              <a:defRPr/>
            </a:pPr>
            <a:r>
              <a:rPr lang="en-US"/>
              <a:t>http://opencv.willowgarage.com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6D1AB8D-34D1-405F-83E2-07F852633ED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416E4C2-781C-425B-A791-27D495C8ADF2}" type="datetimeFigureOut">
              <a:rPr lang="en-US"/>
              <a:pPr>
                <a:defRPr/>
              </a:pPr>
              <a:t>4/21/2013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457F311-2EE5-4F7F-9411-A30C1DD9309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D332AAC-9E00-44CF-99FD-84365BFD7569}" type="datetimeFigureOut">
              <a:rPr lang="en-US"/>
              <a:pPr>
                <a:defRPr/>
              </a:pPr>
              <a:t>4/21/2013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C144CF-8017-43B4-826E-B7D50D26B43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B3CFC2-4AAC-4952-9C32-93DEFD57559A}" type="datetimeFigureOut">
              <a:rPr lang="en-US"/>
              <a:pPr>
                <a:defRPr/>
              </a:pPr>
              <a:t>4/21/2013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6E87BC6-DF3E-40BD-B147-EE8D6AB5A4F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E948860-9AC1-477C-82D5-8E59E659B475}" type="datetimeFigureOut">
              <a:rPr lang="en-US"/>
              <a:pPr>
                <a:defRPr/>
              </a:pPr>
              <a:t>4/21/2013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474259C-8DDA-45B1-A94C-48626DEECB9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9E1CDC-5384-4884-B130-E3CEC2A7C7D0}" type="datetimeFigureOut">
              <a:rPr lang="en-US"/>
              <a:pPr>
                <a:defRPr/>
              </a:pPr>
              <a:t>4/21/2013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BF76A74-4138-4CE3-BCB4-B922A7E176C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B2A5136-31DB-48FB-8ADB-74E27CDB1CE0}" type="datetimeFigureOut">
              <a:rPr lang="en-US"/>
              <a:pPr>
                <a:defRPr/>
              </a:pPr>
              <a:t>4/21/2013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C143741-A3A6-4A00-B164-37C2861E7C2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380105C-CA46-485C-829A-A68F09A89511}" type="datetimeFigureOut">
              <a:rPr lang="en-US"/>
              <a:pPr>
                <a:defRPr/>
              </a:pPr>
              <a:t>4/21/2013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DEF9560-2532-4E1E-8178-7AE50E08174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-277813"/>
            <a:ext cx="8229600" cy="11430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092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B2F23204-6238-4F74-BDDC-3AAA4E82310A}" type="datetimeFigureOut">
              <a:rPr lang="en-US"/>
              <a:pPr>
                <a:defRPr/>
              </a:pPr>
              <a:t>4/21/2013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418B7D5D-781A-43B5-B4DF-698A558AF89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1" r:id="rId3"/>
    <p:sldLayoutId id="2147483660" r:id="rId4"/>
    <p:sldLayoutId id="2147483659" r:id="rId5"/>
    <p:sldLayoutId id="2147483658" r:id="rId6"/>
    <p:sldLayoutId id="2147483657" r:id="rId7"/>
    <p:sldLayoutId id="2147483656" r:id="rId8"/>
    <p:sldLayoutId id="2147483655" r:id="rId9"/>
    <p:sldLayoutId id="2147483654" r:id="rId10"/>
    <p:sldLayoutId id="2147483653" r:id="rId11"/>
    <p:sldLayoutId id="2147483664" r:id="rId12"/>
    <p:sldLayoutId id="2147483665" r:id="rId13"/>
    <p:sldLayoutId id="2147483666" r:id="rId14"/>
  </p:sldLayoutIdLst>
  <p:timing>
    <p:tnLst>
      <p:par>
        <p:cTn id="1" dur="indefinite" restart="never" nodeType="tmRoot"/>
      </p:par>
    </p:tnLst>
  </p:timing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://www.itseez.com/" TargetMode="External"/><Relationship Id="rId3" Type="http://schemas.openxmlformats.org/officeDocument/2006/relationships/image" Target="../media/image2.png"/><Relationship Id="rId7" Type="http://schemas.openxmlformats.org/officeDocument/2006/relationships/hyperlink" Target="http://www.willowgarage.com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opencv.willowgarage.com/" TargetMode="External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opencv.willowgarage.com/documentation/c/index.html" TargetMode="External"/><Relationship Id="rId2" Type="http://schemas.openxmlformats.org/officeDocument/2006/relationships/hyperlink" Target="http://opencv.willowgarage.com/documentation/cpp/index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hyperlink" Target="http://opencv.willowgarage.com/documentation/python/index.html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2.xml"/><Relationship Id="rId1" Type="http://schemas.openxmlformats.org/officeDocument/2006/relationships/video" Target="rd2.avi" TargetMode="External"/><Relationship Id="rId5" Type="http://schemas.openxmlformats.org/officeDocument/2006/relationships/image" Target="../media/image46.png"/><Relationship Id="rId4" Type="http://schemas.openxmlformats.org/officeDocument/2006/relationships/image" Target="../media/image45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://opencv.willowgarage.com/documentation/index.html" TargetMode="External"/><Relationship Id="rId3" Type="http://schemas.openxmlformats.org/officeDocument/2006/relationships/hyperlink" Target="http://www.amazon.com/Learning-OpenCV-Computer-Vision-Library/dp/0596516134" TargetMode="External"/><Relationship Id="rId7" Type="http://schemas.openxmlformats.org/officeDocument/2006/relationships/hyperlink" Target="http://examples.oreilly.com/9780596516130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oreilly.com/catalog/9780596516130/" TargetMode="External"/><Relationship Id="rId5" Type="http://schemas.openxmlformats.org/officeDocument/2006/relationships/hyperlink" Target="http://opencv.willowgarage.com/wiki" TargetMode="External"/><Relationship Id="rId4" Type="http://schemas.openxmlformats.org/officeDocument/2006/relationships/image" Target="../media/image47.png"/><Relationship Id="rId9" Type="http://schemas.openxmlformats.org/officeDocument/2006/relationships/hyperlink" Target="http://tech.groups.yahoo.com/group/OpenCV/join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13" Type="http://schemas.openxmlformats.org/officeDocument/2006/relationships/image" Target="../media/image14.png"/><Relationship Id="rId18" Type="http://schemas.openxmlformats.org/officeDocument/2006/relationships/image" Target="../media/image19.png"/><Relationship Id="rId26" Type="http://schemas.openxmlformats.org/officeDocument/2006/relationships/image" Target="../media/image27.jpeg"/><Relationship Id="rId39" Type="http://schemas.openxmlformats.org/officeDocument/2006/relationships/image" Target="../media/image40.png"/><Relationship Id="rId3" Type="http://schemas.openxmlformats.org/officeDocument/2006/relationships/video" Target="undistortion.avi" TargetMode="External"/><Relationship Id="rId21" Type="http://schemas.openxmlformats.org/officeDocument/2006/relationships/image" Target="../media/image22.png"/><Relationship Id="rId34" Type="http://schemas.openxmlformats.org/officeDocument/2006/relationships/image" Target="../media/image35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image" Target="../media/image18.png"/><Relationship Id="rId25" Type="http://schemas.openxmlformats.org/officeDocument/2006/relationships/image" Target="../media/image26.png"/><Relationship Id="rId33" Type="http://schemas.openxmlformats.org/officeDocument/2006/relationships/image" Target="../media/image34.png"/><Relationship Id="rId38" Type="http://schemas.openxmlformats.org/officeDocument/2006/relationships/image" Target="../media/image39.png"/><Relationship Id="rId2" Type="http://schemas.openxmlformats.org/officeDocument/2006/relationships/video" Target="calib_3D.avi" TargetMode="External"/><Relationship Id="rId16" Type="http://schemas.openxmlformats.org/officeDocument/2006/relationships/image" Target="../media/image17.png"/><Relationship Id="rId20" Type="http://schemas.openxmlformats.org/officeDocument/2006/relationships/image" Target="../media/image21.png"/><Relationship Id="rId29" Type="http://schemas.openxmlformats.org/officeDocument/2006/relationships/image" Target="../media/image30.jpeg"/><Relationship Id="rId1" Type="http://schemas.openxmlformats.org/officeDocument/2006/relationships/video" Target="SimpleSnake.avi" TargetMode="Externa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24" Type="http://schemas.openxmlformats.org/officeDocument/2006/relationships/image" Target="../media/image25.png"/><Relationship Id="rId32" Type="http://schemas.openxmlformats.org/officeDocument/2006/relationships/image" Target="../media/image33.jpeg"/><Relationship Id="rId37" Type="http://schemas.openxmlformats.org/officeDocument/2006/relationships/image" Target="../media/image38.png"/><Relationship Id="rId40" Type="http://schemas.openxmlformats.org/officeDocument/2006/relationships/image" Target="../media/image1.png"/><Relationship Id="rId5" Type="http://schemas.openxmlformats.org/officeDocument/2006/relationships/notesSlide" Target="../notesSlides/notesSlide1.xml"/><Relationship Id="rId15" Type="http://schemas.openxmlformats.org/officeDocument/2006/relationships/image" Target="../media/image16.png"/><Relationship Id="rId23" Type="http://schemas.openxmlformats.org/officeDocument/2006/relationships/image" Target="../media/image24.png"/><Relationship Id="rId28" Type="http://schemas.openxmlformats.org/officeDocument/2006/relationships/image" Target="../media/image29.png"/><Relationship Id="rId36" Type="http://schemas.openxmlformats.org/officeDocument/2006/relationships/image" Target="../media/image37.png"/><Relationship Id="rId10" Type="http://schemas.openxmlformats.org/officeDocument/2006/relationships/image" Target="../media/image11.jpeg"/><Relationship Id="rId19" Type="http://schemas.openxmlformats.org/officeDocument/2006/relationships/image" Target="../media/image20.png"/><Relationship Id="rId31" Type="http://schemas.openxmlformats.org/officeDocument/2006/relationships/image" Target="../media/image32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10.png"/><Relationship Id="rId14" Type="http://schemas.openxmlformats.org/officeDocument/2006/relationships/image" Target="../media/image15.png"/><Relationship Id="rId22" Type="http://schemas.openxmlformats.org/officeDocument/2006/relationships/image" Target="../media/image23.png"/><Relationship Id="rId27" Type="http://schemas.openxmlformats.org/officeDocument/2006/relationships/image" Target="../media/image28.png"/><Relationship Id="rId30" Type="http://schemas.openxmlformats.org/officeDocument/2006/relationships/image" Target="../media/image31.jpeg"/><Relationship Id="rId35" Type="http://schemas.openxmlformats.org/officeDocument/2006/relationships/image" Target="../media/image36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5.jpeg"/><Relationship Id="rId5" Type="http://schemas.openxmlformats.org/officeDocument/2006/relationships/image" Target="../media/image74.jpeg"/><Relationship Id="rId4" Type="http://schemas.openxmlformats.org/officeDocument/2006/relationships/image" Target="../media/image73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png"/><Relationship Id="rId4" Type="http://schemas.openxmlformats.org/officeDocument/2006/relationships/image" Target="../media/image77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1.png"/><Relationship Id="rId4" Type="http://schemas.openxmlformats.org/officeDocument/2006/relationships/image" Target="../media/image80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png"/><Relationship Id="rId4" Type="http://schemas.openxmlformats.org/officeDocument/2006/relationships/hyperlink" Target="http://opencv.willowgarage.com/" TargetMode="Externa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.bin"/><Relationship Id="rId3" Type="http://schemas.openxmlformats.org/officeDocument/2006/relationships/notesSlide" Target="../notesSlides/notesSlide16.xml"/><Relationship Id="rId7" Type="http://schemas.openxmlformats.org/officeDocument/2006/relationships/oleObject" Target="../embeddings/oleObject4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3.bin"/><Relationship Id="rId11" Type="http://schemas.openxmlformats.org/officeDocument/2006/relationships/oleObject" Target="../embeddings/oleObject8.bin"/><Relationship Id="rId5" Type="http://schemas.openxmlformats.org/officeDocument/2006/relationships/oleObject" Target="../embeddings/oleObject2.bin"/><Relationship Id="rId10" Type="http://schemas.openxmlformats.org/officeDocument/2006/relationships/oleObject" Target="../embeddings/oleObject7.bin"/><Relationship Id="rId4" Type="http://schemas.openxmlformats.org/officeDocument/2006/relationships/oleObject" Target="../embeddings/oleObject1.bin"/><Relationship Id="rId9" Type="http://schemas.openxmlformats.org/officeDocument/2006/relationships/oleObject" Target="../embeddings/oleObject6.bin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7.jpe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file:///\\vmware-host\Shared%20Folders\bradski%20On%20My%20Mac\Documents\Presentation\AVIs\Segmotc.avi" TargetMode="External"/><Relationship Id="rId1" Type="http://schemas.openxmlformats.org/officeDocument/2006/relationships/video" Target="file:///\\vmware-host\Shared%20Folders\bradski%20On%20My%20Mac\Documents\Presentation\AVIs\MUSIC4.AVI" TargetMode="Externa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notesSlide" Target="../notesSlides/notesSlide20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video" Target="file:///\\vmware-host\Shared%20Folders\bradski%20On%20My%20Mac\Documents\Presentation\AVIs\jymoviecomp100.AVI" TargetMode="External"/><Relationship Id="rId7" Type="http://schemas.openxmlformats.org/officeDocument/2006/relationships/oleObject" Target="../embeddings/oleObject9.bin"/><Relationship Id="rId2" Type="http://schemas.openxmlformats.org/officeDocument/2006/relationships/video" Target="file:///C:\Users\Gary%20Bradski\Presentations\AVIs\SEQ_TRACKED.MPG" TargetMode="Externa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05.png"/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1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12.xml"/><Relationship Id="rId1" Type="http://schemas.openxmlformats.org/officeDocument/2006/relationships/video" Target="file:///\\vmware-host\Shared%20Folders\bradski%20On%20My%20Mac\Documents\Presentation\AVIs\BrightQuake.AVI" TargetMode="External"/><Relationship Id="rId4" Type="http://schemas.openxmlformats.org/officeDocument/2006/relationships/image" Target="../media/image107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15.png"/><Relationship Id="rId5" Type="http://schemas.openxmlformats.org/officeDocument/2006/relationships/oleObject" Target="../embeddings/oleObject10.bin"/><Relationship Id="rId4" Type="http://schemas.openxmlformats.org/officeDocument/2006/relationships/image" Target="../media/image114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https://code.ros.org/gf/project/opencv/" TargetMode="Externa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oleObject" Target="../embeddings/oleObject12.bin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.ros.org/gf/project/opencv/scmsvn/?action=browse&amp;path=/trunk/opencv_extra/testdata/cv/detectors_descriptors_evaluation/detectors/" TargetMode="External"/><Relationship Id="rId2" Type="http://schemas.openxmlformats.org/officeDocument/2006/relationships/hyperlink" Target="http://www.robots.ox.ac.uk/~vgg/data/data-aff.html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obots.ox.ac.uk/~vgg/data/data-aff.html" TargetMode="External"/><Relationship Id="rId2" Type="http://schemas.openxmlformats.org/officeDocument/2006/relationships/hyperlink" Target="http://www.robots.ox.ac.uk/~vgg/research/affine/det_eval_files/mikolajczyk_pami2004.pdf" TargetMode="Externa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hyperlink" Target="http://itseez.com/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png"/><Relationship Id="rId4" Type="http://schemas.openxmlformats.org/officeDocument/2006/relationships/hyperlink" Target="http://opencv.willowgarage.com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itle 1"/>
          <p:cNvSpPr>
            <a:spLocks noGrp="1"/>
          </p:cNvSpPr>
          <p:nvPr>
            <p:ph type="ctrTitle"/>
          </p:nvPr>
        </p:nvSpPr>
        <p:spPr>
          <a:xfrm>
            <a:off x="685800" y="877888"/>
            <a:ext cx="7772400" cy="1470025"/>
          </a:xfrm>
        </p:spPr>
        <p:txBody>
          <a:bodyPr/>
          <a:lstStyle/>
          <a:p>
            <a:r>
              <a:rPr lang="en-US" b="1" smtClean="0"/>
              <a:t>OpenCV Tutorial</a:t>
            </a:r>
            <a:br>
              <a:rPr lang="en-US" b="1" smtClean="0"/>
            </a:br>
            <a:endParaRPr lang="en-US" b="1" smtClean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51150" y="2278063"/>
            <a:ext cx="3505200" cy="1752600"/>
          </a:xfrm>
        </p:spPr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2800" u="sng" dirty="0" smtClean="0"/>
              <a:t>Victor </a:t>
            </a:r>
            <a:r>
              <a:rPr lang="en-US" sz="2800" u="sng" dirty="0" err="1" smtClean="0"/>
              <a:t>Eruhimov</a:t>
            </a:r>
            <a:endParaRPr lang="en-US" sz="2800" u="sng" dirty="0" smtClean="0"/>
          </a:p>
          <a:p>
            <a:pPr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2000" dirty="0" err="1" smtClean="0"/>
              <a:t>Itseez</a:t>
            </a:r>
            <a:r>
              <a:rPr lang="en-US" sz="2000" dirty="0" smtClean="0"/>
              <a:t>, CTO</a:t>
            </a:r>
          </a:p>
        </p:txBody>
      </p:sp>
      <p:pic>
        <p:nvPicPr>
          <p:cNvPr id="17411" name="Picture 56" descr="OpenCV_Logo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762000" cy="9398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</p:pic>
      <p:pic>
        <p:nvPicPr>
          <p:cNvPr id="1741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467600" y="0"/>
            <a:ext cx="1676400" cy="901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3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824663" y="4495800"/>
            <a:ext cx="2319337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4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0" y="3733800"/>
            <a:ext cx="1879600" cy="312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415" name="TextBox 9"/>
          <p:cNvSpPr txBox="1">
            <a:spLocks noChangeArrowheads="1"/>
          </p:cNvSpPr>
          <p:nvPr/>
        </p:nvSpPr>
        <p:spPr bwMode="auto">
          <a:xfrm>
            <a:off x="2800350" y="5035550"/>
            <a:ext cx="3271838" cy="922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>
                <a:latin typeface="Calibri" pitchFamily="34" charset="0"/>
                <a:hlinkClick r:id="rId6"/>
              </a:rPr>
              <a:t>http://opencv.willowgarage.com</a:t>
            </a:r>
            <a:r>
              <a:rPr lang="en-US">
                <a:latin typeface="Calibri" pitchFamily="34" charset="0"/>
              </a:rPr>
              <a:t> </a:t>
            </a:r>
          </a:p>
          <a:p>
            <a:pPr algn="ctr"/>
            <a:r>
              <a:rPr lang="en-US">
                <a:latin typeface="Calibri" pitchFamily="34" charset="0"/>
                <a:hlinkClick r:id="rId7"/>
              </a:rPr>
              <a:t>www.willowgarage.com</a:t>
            </a:r>
            <a:endParaRPr lang="en-US">
              <a:latin typeface="Calibri" pitchFamily="34" charset="0"/>
            </a:endParaRPr>
          </a:p>
          <a:p>
            <a:pPr algn="ctr"/>
            <a:r>
              <a:rPr lang="en-US">
                <a:latin typeface="Calibri" pitchFamily="34" charset="0"/>
                <a:hlinkClick r:id="rId8"/>
              </a:rPr>
              <a:t>www.itseez.com</a:t>
            </a:r>
            <a:r>
              <a:rPr lang="en-US">
                <a:latin typeface="Calibri" pitchFamily="34" charset="0"/>
              </a:rPr>
              <a:t> </a:t>
            </a:r>
          </a:p>
        </p:txBody>
      </p:sp>
      <p:grpSp>
        <p:nvGrpSpPr>
          <p:cNvPr id="17416" name="Group 15"/>
          <p:cNvGrpSpPr>
            <a:grpSpLocks/>
          </p:cNvGrpSpPr>
          <p:nvPr/>
        </p:nvGrpSpPr>
        <p:grpSpPr bwMode="auto">
          <a:xfrm>
            <a:off x="0" y="1173163"/>
            <a:ext cx="849313" cy="1036637"/>
            <a:chOff x="0" y="1172458"/>
            <a:chExt cx="849876" cy="1036962"/>
          </a:xfrm>
        </p:grpSpPr>
        <p:pic>
          <p:nvPicPr>
            <p:cNvPr id="17417" name="Picture 5"/>
            <p:cNvPicPr>
              <a:picLocks noChangeAspect="1" noChangeArrowheads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 bwMode="auto">
            <a:xfrm>
              <a:off x="0" y="1172458"/>
              <a:ext cx="849876" cy="769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5" name="TextBox 14"/>
            <p:cNvSpPr txBox="1"/>
            <p:nvPr/>
          </p:nvSpPr>
          <p:spPr>
            <a:xfrm>
              <a:off x="33360" y="1839417"/>
              <a:ext cx="729145" cy="37000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i="1" dirty="0" err="1">
                  <a:solidFill>
                    <a:schemeClr val="tx2">
                      <a:lumMod val="60000"/>
                      <a:lumOff val="40000"/>
                    </a:schemeClr>
                  </a:solidFill>
                  <a:latin typeface="+mn-lt"/>
                </a:rPr>
                <a:t>Itseez</a:t>
              </a:r>
              <a:endParaRPr lang="en-US" i="1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Title 1"/>
          <p:cNvSpPr>
            <a:spLocks noGrp="1"/>
          </p:cNvSpPr>
          <p:nvPr>
            <p:ph type="title"/>
          </p:nvPr>
        </p:nvSpPr>
        <p:spPr>
          <a:xfrm>
            <a:off x="457200" y="-222250"/>
            <a:ext cx="8229600" cy="1143000"/>
          </a:xfrm>
        </p:spPr>
        <p:txBody>
          <a:bodyPr/>
          <a:lstStyle/>
          <a:p>
            <a:r>
              <a:rPr lang="en-US" smtClean="0"/>
              <a:t>Software Engineering</a:t>
            </a:r>
          </a:p>
        </p:txBody>
      </p:sp>
      <p:sp>
        <p:nvSpPr>
          <p:cNvPr id="30722" name="Content Placeholder 2"/>
          <p:cNvSpPr>
            <a:spLocks noGrp="1"/>
          </p:cNvSpPr>
          <p:nvPr>
            <p:ph idx="1"/>
          </p:nvPr>
        </p:nvSpPr>
        <p:spPr>
          <a:xfrm>
            <a:off x="442913" y="608013"/>
            <a:ext cx="8504237" cy="4525962"/>
          </a:xfrm>
        </p:spPr>
        <p:txBody>
          <a:bodyPr/>
          <a:lstStyle/>
          <a:p>
            <a:r>
              <a:rPr lang="en-US" sz="2800" smtClean="0"/>
              <a:t>Works on: </a:t>
            </a:r>
          </a:p>
          <a:p>
            <a:pPr lvl="1"/>
            <a:r>
              <a:rPr lang="en-US" sz="2400" smtClean="0"/>
              <a:t>Linux, Windows, Mac OS</a:t>
            </a:r>
          </a:p>
          <a:p>
            <a:r>
              <a:rPr lang="en-US" sz="2800" smtClean="0"/>
              <a:t>Languages: </a:t>
            </a:r>
          </a:p>
          <a:p>
            <a:pPr lvl="1"/>
            <a:r>
              <a:rPr lang="en-US" sz="2400" smtClean="0"/>
              <a:t>C++, Python, C</a:t>
            </a:r>
          </a:p>
          <a:p>
            <a:r>
              <a:rPr lang="en-US" sz="2800" smtClean="0"/>
              <a:t>Online documentation:</a:t>
            </a:r>
          </a:p>
          <a:p>
            <a:pPr lvl="1"/>
            <a:r>
              <a:rPr lang="en-US" sz="2400" smtClean="0"/>
              <a:t>Online reference manuals: </a:t>
            </a:r>
            <a:r>
              <a:rPr lang="en-US" sz="2400" smtClean="0">
                <a:hlinkClick r:id="rId2"/>
              </a:rPr>
              <a:t>C++</a:t>
            </a:r>
            <a:r>
              <a:rPr lang="en-US" sz="2400" smtClean="0"/>
              <a:t>, </a:t>
            </a:r>
            <a:r>
              <a:rPr lang="en-US" sz="2400" smtClean="0">
                <a:hlinkClick r:id="rId3"/>
              </a:rPr>
              <a:t>C</a:t>
            </a:r>
            <a:r>
              <a:rPr lang="en-US" sz="2400" smtClean="0"/>
              <a:t> and </a:t>
            </a:r>
            <a:r>
              <a:rPr lang="en-US" sz="2400" smtClean="0">
                <a:hlinkClick r:id="rId4"/>
              </a:rPr>
              <a:t>Python</a:t>
            </a:r>
            <a:r>
              <a:rPr lang="en-US" sz="2400" smtClean="0"/>
              <a:t>. </a:t>
            </a:r>
          </a:p>
          <a:p>
            <a:r>
              <a:rPr lang="en-US" sz="2800" smtClean="0"/>
              <a:t>We’ve been expanding Unit test code</a:t>
            </a:r>
          </a:p>
          <a:p>
            <a:r>
              <a:rPr lang="en-US" sz="2800" smtClean="0"/>
              <a:t>Will soon standardize on cxx or Google’s test system.</a:t>
            </a:r>
          </a:p>
          <a:p>
            <a:r>
              <a:rPr lang="en-US" sz="2800" smtClean="0"/>
              <a:t>TEST COVERAGE:</a:t>
            </a:r>
          </a:p>
        </p:txBody>
      </p:sp>
      <p:pic>
        <p:nvPicPr>
          <p:cNvPr id="30723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392488" y="4572000"/>
            <a:ext cx="5751512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Text Box 1"/>
          <p:cNvSpPr txBox="1">
            <a:spLocks noChangeArrowheads="1"/>
          </p:cNvSpPr>
          <p:nvPr/>
        </p:nvSpPr>
        <p:spPr bwMode="auto">
          <a:xfrm>
            <a:off x="457200" y="-152400"/>
            <a:ext cx="8229600" cy="11430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anchor="ctr"/>
          <a:lstStyle/>
          <a:p>
            <a:pPr algn="ctr">
              <a:buClr>
                <a:srgbClr val="000000"/>
              </a:buClr>
              <a:buSzPct val="100000"/>
              <a:buFont typeface="Calibri" pitchFamily="34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3600">
                <a:solidFill>
                  <a:srgbClr val="000000"/>
                </a:solidFill>
                <a:latin typeface="AlBattar"/>
              </a:rPr>
              <a:t>License</a:t>
            </a:r>
          </a:p>
        </p:txBody>
      </p:sp>
      <p:sp>
        <p:nvSpPr>
          <p:cNvPr id="31746" name="Text Box 2"/>
          <p:cNvSpPr txBox="1">
            <a:spLocks noChangeArrowheads="1"/>
          </p:cNvSpPr>
          <p:nvPr/>
        </p:nvSpPr>
        <p:spPr bwMode="auto">
          <a:xfrm>
            <a:off x="457200" y="990600"/>
            <a:ext cx="8229600" cy="45259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pPr marL="341313" indent="-341313">
              <a:spcBef>
                <a:spcPts val="800"/>
              </a:spcBef>
              <a:buClr>
                <a:srgbClr val="000000"/>
              </a:buClr>
              <a:buSzPct val="100000"/>
              <a:buFont typeface="Arial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sz="2400">
                <a:solidFill>
                  <a:srgbClr val="000000"/>
                </a:solidFill>
                <a:latin typeface="Calibri" pitchFamily="34" charset="0"/>
              </a:rPr>
              <a:t>Based on BSD license</a:t>
            </a:r>
          </a:p>
          <a:p>
            <a:pPr marL="341313" indent="-341313">
              <a:spcBef>
                <a:spcPts val="800"/>
              </a:spcBef>
              <a:buClr>
                <a:srgbClr val="000000"/>
              </a:buClr>
              <a:buSzPct val="100000"/>
              <a:buFont typeface="Arial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sz="2400">
                <a:solidFill>
                  <a:srgbClr val="000000"/>
                </a:solidFill>
                <a:latin typeface="Calibri" pitchFamily="34" charset="0"/>
              </a:rPr>
              <a:t>Free for commercial or research use</a:t>
            </a:r>
          </a:p>
          <a:p>
            <a:pPr marL="741363" lvl="1" indent="-284163">
              <a:spcBef>
                <a:spcPts val="700"/>
              </a:spcBef>
              <a:buClr>
                <a:srgbClr val="000000"/>
              </a:buClr>
              <a:buSzPct val="100000"/>
              <a:buFont typeface="Arial" charset="0"/>
              <a:buChar char="–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sz="2400">
                <a:solidFill>
                  <a:srgbClr val="000000"/>
                </a:solidFill>
                <a:latin typeface="Calibri" pitchFamily="34" charset="0"/>
              </a:rPr>
              <a:t>In whole or in part</a:t>
            </a:r>
          </a:p>
          <a:p>
            <a:pPr marL="741363" lvl="1" indent="-284163">
              <a:spcBef>
                <a:spcPts val="700"/>
              </a:spcBef>
              <a:buClr>
                <a:srgbClr val="000000"/>
              </a:buClr>
              <a:buSzPct val="100000"/>
              <a:buFont typeface="Arial" charset="0"/>
              <a:buChar char="–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sz="2400">
                <a:solidFill>
                  <a:srgbClr val="000000"/>
                </a:solidFill>
                <a:latin typeface="Calibri" pitchFamily="34" charset="0"/>
              </a:rPr>
              <a:t>Does not force your code to be open</a:t>
            </a:r>
          </a:p>
          <a:p>
            <a:pPr marL="741363" lvl="1" indent="-284163">
              <a:spcBef>
                <a:spcPts val="700"/>
              </a:spcBef>
              <a:buClr>
                <a:srgbClr val="000000"/>
              </a:buClr>
              <a:buSzPct val="100000"/>
              <a:buFont typeface="Arial" charset="0"/>
              <a:buChar char="–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sz="2400">
                <a:solidFill>
                  <a:srgbClr val="000000"/>
                </a:solidFill>
                <a:latin typeface="Calibri" pitchFamily="34" charset="0"/>
              </a:rPr>
              <a:t>You need not contribute back</a:t>
            </a:r>
          </a:p>
          <a:p>
            <a:pPr marL="1143000" lvl="2" indent="-228600">
              <a:spcBef>
                <a:spcPts val="600"/>
              </a:spcBef>
              <a:buClr>
                <a:srgbClr val="000000"/>
              </a:buClr>
              <a:buSzPct val="100000"/>
              <a:buFont typeface="Arial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sz="2000">
                <a:solidFill>
                  <a:srgbClr val="000000"/>
                </a:solidFill>
                <a:latin typeface="Calibri" pitchFamily="34" charset="0"/>
              </a:rPr>
              <a:t>We hope you will contribute back, recent contribution, C++ wrapper class used for Google Street Maps*</a:t>
            </a:r>
          </a:p>
        </p:txBody>
      </p:sp>
      <p:sp>
        <p:nvSpPr>
          <p:cNvPr id="31747" name="Text Box 3"/>
          <p:cNvSpPr txBox="1">
            <a:spLocks noChangeArrowheads="1"/>
          </p:cNvSpPr>
          <p:nvPr/>
        </p:nvSpPr>
        <p:spPr bwMode="auto">
          <a:xfrm>
            <a:off x="3124200" y="6356350"/>
            <a:ext cx="2895600" cy="365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ctr"/>
          <a:lstStyle/>
          <a:p>
            <a:pPr algn="ctr">
              <a:buClr>
                <a:srgbClr val="898989"/>
              </a:buClr>
              <a:buSzPct val="100000"/>
              <a:buFont typeface="Calibri" pitchFamily="34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>
                <a:solidFill>
                  <a:srgbClr val="898989"/>
                </a:solidFill>
                <a:latin typeface="Calibri" pitchFamily="34" charset="0"/>
              </a:rPr>
              <a:t>Gary Bradski (c) 2008</a:t>
            </a:r>
          </a:p>
        </p:txBody>
      </p:sp>
      <p:sp>
        <p:nvSpPr>
          <p:cNvPr id="31748" name="Text Box 4"/>
          <p:cNvSpPr txBox="1">
            <a:spLocks noChangeArrowheads="1"/>
          </p:cNvSpPr>
          <p:nvPr/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ctr"/>
          <a:lstStyle/>
          <a:p>
            <a:pPr algn="r">
              <a:buClr>
                <a:srgbClr val="898989"/>
              </a:buClr>
              <a:buSzPct val="100000"/>
              <a:buFont typeface="Calibri" pitchFamily="34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052B5B79-60BF-4A3D-94AA-52526BC5A933}" type="slidenum">
              <a:rPr lang="en-US">
                <a:solidFill>
                  <a:srgbClr val="898989"/>
                </a:solidFill>
                <a:latin typeface="Calibri" pitchFamily="34" charset="0"/>
              </a:rPr>
              <a:pPr algn="r">
                <a:buClr>
                  <a:srgbClr val="898989"/>
                </a:buClr>
                <a:buSzPct val="100000"/>
                <a:buFont typeface="Calibri" pitchFamily="34" charset="0"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11</a:t>
            </a:fld>
            <a:endParaRPr lang="en-US">
              <a:solidFill>
                <a:srgbClr val="898989"/>
              </a:solidFill>
              <a:latin typeface="Calibri" pitchFamily="34" charset="0"/>
            </a:endParaRPr>
          </a:p>
        </p:txBody>
      </p:sp>
      <p:sp>
        <p:nvSpPr>
          <p:cNvPr id="31749" name="Text Box 5"/>
          <p:cNvSpPr txBox="1">
            <a:spLocks noChangeArrowheads="1"/>
          </p:cNvSpPr>
          <p:nvPr/>
        </p:nvSpPr>
        <p:spPr bwMode="auto">
          <a:xfrm>
            <a:off x="5673725" y="5943600"/>
            <a:ext cx="2586038" cy="401638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90000" tIns="46800" rIns="90000" bIns="46800">
            <a:spAutoFit/>
          </a:bodyPr>
          <a:lstStyle/>
          <a:p>
            <a:pPr>
              <a:buClr>
                <a:srgbClr val="000000"/>
              </a:buClr>
              <a:buSzPct val="100000"/>
              <a:buFont typeface="Calibri" pitchFamily="34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>
                <a:solidFill>
                  <a:srgbClr val="000000"/>
                </a:solidFill>
                <a:latin typeface="Calibri" pitchFamily="34" charset="0"/>
              </a:rPr>
              <a:t>* Thanks to Daniel Filip</a:t>
            </a:r>
          </a:p>
        </p:txBody>
      </p:sp>
      <p:sp>
        <p:nvSpPr>
          <p:cNvPr id="32775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A8772D-9F54-45EC-81D0-A94C40CB71CB}" type="slidenum">
              <a:rPr lang="en-US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32776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Gary Bradski, 2009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0975" y="26988"/>
            <a:ext cx="8715375" cy="1143000"/>
          </a:xfrm>
        </p:spPr>
        <p:txBody>
          <a:bodyPr rtlCol="0"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 smtClean="0"/>
              <a:t>What’s added in December 2010</a:t>
            </a:r>
            <a:br>
              <a:rPr lang="en-US" dirty="0" smtClean="0"/>
            </a:br>
            <a:r>
              <a:rPr lang="en-US" dirty="0" err="1" smtClean="0"/>
              <a:t>OpenCV</a:t>
            </a:r>
            <a:r>
              <a:rPr lang="en-US" dirty="0" smtClean="0"/>
              <a:t> 2.2?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0050" y="1498600"/>
            <a:ext cx="8229600" cy="4811713"/>
          </a:xfrm>
        </p:spPr>
        <p:txBody>
          <a:bodyPr rtlCol="0">
            <a:normAutofit fontScale="92500" lnSpcReduction="20000"/>
          </a:bodyPr>
          <a:lstStyle/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 smtClean="0"/>
              <a:t>Detector/Descriptor pipeline (Features2D)</a:t>
            </a:r>
          </a:p>
          <a:p>
            <a:pPr lvl="1" fontAlgn="auto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en-US" dirty="0" smtClean="0"/>
              <a:t>Many supporting detectors and descriptor features</a:t>
            </a:r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 smtClean="0"/>
              <a:t>Easy interface to Pascal VOC</a:t>
            </a:r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 smtClean="0"/>
              <a:t>BOW and Latent SVM classification engines</a:t>
            </a:r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 smtClean="0"/>
              <a:t>Experimental User Contrib</a:t>
            </a:r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 smtClean="0"/>
              <a:t>Focus detector?</a:t>
            </a:r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 smtClean="0"/>
              <a:t>Visualization (“HighGUI”) will be based on Qt</a:t>
            </a:r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 smtClean="0"/>
              <a:t>Official support of Android OS</a:t>
            </a:r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 smtClean="0"/>
              <a:t>Updated FLANN library</a:t>
            </a:r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 smtClean="0"/>
              <a:t>Limited Cuda support (stereo)</a:t>
            </a:r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Title 1"/>
          <p:cNvSpPr>
            <a:spLocks noGrp="1"/>
          </p:cNvSpPr>
          <p:nvPr>
            <p:ph type="title"/>
          </p:nvPr>
        </p:nvSpPr>
        <p:spPr>
          <a:xfrm>
            <a:off x="457200" y="-165100"/>
            <a:ext cx="8229600" cy="1143000"/>
          </a:xfrm>
        </p:spPr>
        <p:txBody>
          <a:bodyPr/>
          <a:lstStyle/>
          <a:p>
            <a:r>
              <a:rPr lang="en-US" smtClean="0"/>
              <a:t>What’s in Progress?</a:t>
            </a:r>
          </a:p>
        </p:txBody>
      </p:sp>
      <p:sp>
        <p:nvSpPr>
          <p:cNvPr id="34818" name="Content Placeholder 2"/>
          <p:cNvSpPr>
            <a:spLocks noGrp="1"/>
          </p:cNvSpPr>
          <p:nvPr>
            <p:ph idx="1"/>
          </p:nvPr>
        </p:nvSpPr>
        <p:spPr>
          <a:xfrm>
            <a:off x="457200" y="1092200"/>
            <a:ext cx="8229600" cy="4946650"/>
          </a:xfrm>
        </p:spPr>
        <p:txBody>
          <a:bodyPr/>
          <a:lstStyle/>
          <a:p>
            <a:r>
              <a:rPr lang="en-US" smtClean="0"/>
              <a:t>GPU support throughout the library</a:t>
            </a:r>
          </a:p>
          <a:p>
            <a:r>
              <a:rPr lang="en-US" smtClean="0"/>
              <a:t>More functionality in features2d</a:t>
            </a:r>
          </a:p>
          <a:p>
            <a:r>
              <a:rPr lang="en-US" smtClean="0"/>
              <a:t>Better pose estimation algorithms</a:t>
            </a:r>
          </a:p>
          <a:p>
            <a:pPr lvl="1"/>
            <a:r>
              <a:rPr lang="en-US" smtClean="0"/>
              <a:t>ePnP</a:t>
            </a:r>
          </a:p>
          <a:p>
            <a:pPr lvl="1"/>
            <a:r>
              <a:rPr lang="en-US" smtClean="0"/>
              <a:t>Stereo pose estimation</a:t>
            </a:r>
          </a:p>
          <a:p>
            <a:r>
              <a:rPr lang="en-US" smtClean="0"/>
              <a:t>Circles pattern detector</a:t>
            </a:r>
          </a:p>
          <a:p>
            <a:r>
              <a:rPr lang="en-US" smtClean="0"/>
              <a:t>Better support of Android </a:t>
            </a:r>
            <a:endParaRPr lang="ru-RU" smtClean="0"/>
          </a:p>
          <a:p>
            <a:r>
              <a:rPr lang="en-US" smtClean="0"/>
              <a:t>Support for google test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1" name="Picture 6" descr="laser_to_vision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89013" y="4105275"/>
            <a:ext cx="7542212" cy="275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795" name="Rectangle 2"/>
          <p:cNvSpPr>
            <a:spLocks noGrp="1" noChangeArrowheads="1"/>
          </p:cNvSpPr>
          <p:nvPr>
            <p:ph type="title"/>
          </p:nvPr>
        </p:nvSpPr>
        <p:spPr>
          <a:xfrm>
            <a:off x="1433513" y="30163"/>
            <a:ext cx="6626225" cy="555625"/>
          </a:xfrm>
        </p:spPr>
        <p:txBody>
          <a:bodyPr rtlCol="0"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 smtClean="0"/>
              <a:t>Where is OpenCV Used?</a:t>
            </a:r>
          </a:p>
        </p:txBody>
      </p:sp>
      <p:pic>
        <p:nvPicPr>
          <p:cNvPr id="501764" name="rd2.avi">
            <a:hlinkClick r:id="" action="ppaction://media"/>
          </p:cNvPr>
          <p:cNvPicPr>
            <a:picLocks noChangeAspect="1" noChangeArrowheads="1"/>
          </p:cNvPicPr>
          <p:nvPr>
            <p:ph sz="half" idx="2"/>
            <a:videoFile r:link="rId1"/>
          </p:nvPr>
        </p:nvPicPr>
        <p:blipFill>
          <a:blip r:embed="rId5"/>
          <a:srcRect/>
          <a:stretch>
            <a:fillRect/>
          </a:stretch>
        </p:blipFill>
        <p:spPr>
          <a:xfrm>
            <a:off x="3625850" y="1933575"/>
            <a:ext cx="1922463" cy="1441450"/>
          </a:xfrm>
        </p:spPr>
      </p:pic>
      <p:sp>
        <p:nvSpPr>
          <p:cNvPr id="35844" name="Text Box 7"/>
          <p:cNvSpPr txBox="1">
            <a:spLocks noChangeArrowheads="1"/>
          </p:cNvSpPr>
          <p:nvPr/>
        </p:nvSpPr>
        <p:spPr bwMode="auto">
          <a:xfrm>
            <a:off x="1322388" y="5972175"/>
            <a:ext cx="1736725" cy="36988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Clr>
                <a:srgbClr val="000000"/>
              </a:buClr>
              <a:buSzPct val="100000"/>
              <a:buFont typeface="Calibri" pitchFamily="34" charset="0"/>
              <a:buNone/>
            </a:pPr>
            <a:r>
              <a:rPr lang="en-US">
                <a:latin typeface="Calibri" pitchFamily="34" charset="0"/>
              </a:rPr>
              <a:t>2M downloads</a:t>
            </a:r>
          </a:p>
        </p:txBody>
      </p:sp>
      <p:sp>
        <p:nvSpPr>
          <p:cNvPr id="35845" name="TextBox 6"/>
          <p:cNvSpPr txBox="1">
            <a:spLocks noChangeArrowheads="1"/>
          </p:cNvSpPr>
          <p:nvPr/>
        </p:nvSpPr>
        <p:spPr bwMode="auto">
          <a:xfrm>
            <a:off x="5675313" y="2463800"/>
            <a:ext cx="3468687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Clr>
                <a:srgbClr val="000000"/>
              </a:buClr>
              <a:buSzPct val="100000"/>
              <a:buFont typeface="Arial" charset="0"/>
              <a:buChar char="•"/>
            </a:pPr>
            <a:r>
              <a:rPr lang="en-US" sz="2400" i="1">
                <a:latin typeface="Calibri" pitchFamily="34" charset="0"/>
              </a:rPr>
              <a:t> Well over 2M downloads</a:t>
            </a:r>
          </a:p>
        </p:txBody>
      </p:sp>
      <p:sp>
        <p:nvSpPr>
          <p:cNvPr id="35846" name="TextBox 7"/>
          <p:cNvSpPr txBox="1">
            <a:spLocks noChangeArrowheads="1"/>
          </p:cNvSpPr>
          <p:nvPr/>
        </p:nvSpPr>
        <p:spPr bwMode="auto">
          <a:xfrm>
            <a:off x="2889250" y="6581775"/>
            <a:ext cx="2366963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Clr>
                <a:srgbClr val="000000"/>
              </a:buClr>
              <a:buSzPct val="100000"/>
              <a:buFont typeface="Calibri" pitchFamily="34" charset="0"/>
              <a:buNone/>
            </a:pPr>
            <a:r>
              <a:rPr lang="en-US" i="1">
                <a:solidFill>
                  <a:srgbClr val="0000FF"/>
                </a:solidFill>
                <a:latin typeface="Calibri" pitchFamily="34" charset="0"/>
              </a:rPr>
              <a:t>Screen shots by Gary Bradski, 2005</a:t>
            </a:r>
          </a:p>
        </p:txBody>
      </p:sp>
      <p:sp>
        <p:nvSpPr>
          <p:cNvPr id="3584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09600" y="682625"/>
            <a:ext cx="8080375" cy="4946650"/>
          </a:xfrm>
        </p:spPr>
        <p:txBody>
          <a:bodyPr/>
          <a:lstStyle/>
          <a:p>
            <a:r>
              <a:rPr lang="en-US" sz="2400" smtClean="0">
                <a:solidFill>
                  <a:srgbClr val="C00000"/>
                </a:solidFill>
              </a:rPr>
              <a:t>Google Maps, Google street view, Google Earth, Books</a:t>
            </a:r>
          </a:p>
          <a:p>
            <a:r>
              <a:rPr lang="en-US" sz="2400" smtClean="0">
                <a:solidFill>
                  <a:srgbClr val="C00000"/>
                </a:solidFill>
              </a:rPr>
              <a:t>Academic and Industry Research</a:t>
            </a:r>
          </a:p>
          <a:p>
            <a:r>
              <a:rPr lang="en-US" sz="2400" smtClean="0">
                <a:solidFill>
                  <a:srgbClr val="C00000"/>
                </a:solidFill>
              </a:rPr>
              <a:t>Safety monitoring </a:t>
            </a:r>
            <a:r>
              <a:rPr lang="en-US" sz="1600" smtClean="0">
                <a:solidFill>
                  <a:srgbClr val="C00000"/>
                </a:solidFill>
              </a:rPr>
              <a:t>(Dam sites, mines, swimming pools)</a:t>
            </a:r>
          </a:p>
          <a:p>
            <a:r>
              <a:rPr lang="en-US" sz="2400" smtClean="0">
                <a:solidFill>
                  <a:srgbClr val="C00000"/>
                </a:solidFill>
              </a:rPr>
              <a:t>Security systems</a:t>
            </a:r>
          </a:p>
          <a:p>
            <a:r>
              <a:rPr lang="en-US" sz="2400" smtClean="0">
                <a:solidFill>
                  <a:srgbClr val="C00000"/>
                </a:solidFill>
              </a:rPr>
              <a:t>Image retrieval</a:t>
            </a:r>
          </a:p>
          <a:p>
            <a:r>
              <a:rPr lang="en-US" sz="2400" smtClean="0">
                <a:solidFill>
                  <a:srgbClr val="C00000"/>
                </a:solidFill>
              </a:rPr>
              <a:t>Video search</a:t>
            </a:r>
          </a:p>
          <a:p>
            <a:r>
              <a:rPr lang="en-US" sz="2400" smtClean="0">
                <a:solidFill>
                  <a:srgbClr val="C00000"/>
                </a:solidFill>
              </a:rPr>
              <a:t>Structure from motion in movies</a:t>
            </a:r>
          </a:p>
          <a:p>
            <a:r>
              <a:rPr lang="en-US" sz="2400" smtClean="0">
                <a:solidFill>
                  <a:srgbClr val="C00000"/>
                </a:solidFill>
              </a:rPr>
              <a:t>Machine vision factory production inspection systems</a:t>
            </a:r>
          </a:p>
          <a:p>
            <a:r>
              <a:rPr lang="en-US" sz="2400" b="1" smtClean="0">
                <a:solidFill>
                  <a:srgbClr val="C00000"/>
                </a:solidFill>
              </a:rPr>
              <a:t>Robotics</a:t>
            </a:r>
          </a:p>
          <a:p>
            <a:endParaRPr lang="en-US" sz="2400" smtClean="0">
              <a:solidFill>
                <a:srgbClr val="C0000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0176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0176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01764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501764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Text Box 1"/>
          <p:cNvSpPr txBox="1">
            <a:spLocks noChangeArrowheads="1"/>
          </p:cNvSpPr>
          <p:nvPr/>
        </p:nvSpPr>
        <p:spPr bwMode="auto">
          <a:xfrm>
            <a:off x="152400" y="-152400"/>
            <a:ext cx="8763000" cy="11430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anchor="ctr"/>
          <a:lstStyle/>
          <a:p>
            <a:pPr algn="ctr">
              <a:buClr>
                <a:srgbClr val="000000"/>
              </a:buClr>
              <a:buSzPct val="100000"/>
              <a:buFont typeface="Calibri" pitchFamily="34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3600">
                <a:solidFill>
                  <a:srgbClr val="000000"/>
                </a:solidFill>
                <a:latin typeface="AlBattar"/>
              </a:rPr>
              <a:t>Useful OpenCV Links</a:t>
            </a:r>
          </a:p>
        </p:txBody>
      </p:sp>
      <p:sp>
        <p:nvSpPr>
          <p:cNvPr id="37890" name="Text Box 2"/>
          <p:cNvSpPr txBox="1">
            <a:spLocks noChangeArrowheads="1"/>
          </p:cNvSpPr>
          <p:nvPr/>
        </p:nvSpPr>
        <p:spPr bwMode="auto">
          <a:xfrm>
            <a:off x="152400" y="838200"/>
            <a:ext cx="8534400" cy="45259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pPr marL="341313" indent="-341313">
              <a:spcBef>
                <a:spcPts val="700"/>
              </a:spcBef>
              <a:buClr>
                <a:srgbClr val="000000"/>
              </a:buClr>
              <a:buSzPct val="100000"/>
              <a:buFont typeface="Arial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ru-RU" sz="2400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37891" name="Text Box 3"/>
          <p:cNvSpPr txBox="1">
            <a:spLocks noChangeArrowheads="1"/>
          </p:cNvSpPr>
          <p:nvPr/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ctr"/>
          <a:lstStyle/>
          <a:p>
            <a:pPr algn="r">
              <a:buClr>
                <a:srgbClr val="898989"/>
              </a:buClr>
              <a:buSzPct val="100000"/>
              <a:buFont typeface="Calibri" pitchFamily="34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76912C46-17EB-4D9F-B55F-F7E67AF66D34}" type="slidenum">
              <a:rPr lang="en-US">
                <a:solidFill>
                  <a:srgbClr val="898989"/>
                </a:solidFill>
                <a:latin typeface="Calibri" pitchFamily="34" charset="0"/>
              </a:rPr>
              <a:pPr algn="r">
                <a:buClr>
                  <a:srgbClr val="898989"/>
                </a:buClr>
                <a:buSzPct val="100000"/>
                <a:buFont typeface="Calibri" pitchFamily="34" charset="0"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15</a:t>
            </a:fld>
            <a:endParaRPr lang="en-US">
              <a:solidFill>
                <a:srgbClr val="898989"/>
              </a:solidFill>
              <a:latin typeface="Calibri" pitchFamily="34" charset="0"/>
            </a:endParaRPr>
          </a:p>
        </p:txBody>
      </p:sp>
      <p:pic>
        <p:nvPicPr>
          <p:cNvPr id="37892" name="Picture 4">
            <a:hlinkClick r:id="rId3"/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357938" y="2746375"/>
            <a:ext cx="2786062" cy="36544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34822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7E4ACB3-EC1C-48A4-A8F5-1CEC5183EA9D}" type="slidenum">
              <a:rPr lang="en-US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34823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4013" cy="363538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Gary Bradski, 2009</a:t>
            </a:r>
          </a:p>
        </p:txBody>
      </p:sp>
      <p:sp>
        <p:nvSpPr>
          <p:cNvPr id="37895" name="Rectangle 11"/>
          <p:cNvSpPr>
            <a:spLocks noChangeArrowheads="1"/>
          </p:cNvSpPr>
          <p:nvPr/>
        </p:nvSpPr>
        <p:spPr bwMode="auto">
          <a:xfrm>
            <a:off x="3135313" y="6169025"/>
            <a:ext cx="3090862" cy="688975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>
              <a:buClr>
                <a:srgbClr val="000000"/>
              </a:buClr>
              <a:buSzPct val="100000"/>
              <a:buFont typeface="Calibri" pitchFamily="34" charset="0"/>
              <a:buNone/>
            </a:pPr>
            <a:endParaRPr lang="ru-RU">
              <a:latin typeface="Calibri" pitchFamily="34" charset="0"/>
            </a:endParaRPr>
          </a:p>
        </p:txBody>
      </p:sp>
      <p:sp>
        <p:nvSpPr>
          <p:cNvPr id="37896" name="Rectangle 10"/>
          <p:cNvSpPr>
            <a:spLocks noChangeArrowheads="1"/>
          </p:cNvSpPr>
          <p:nvPr/>
        </p:nvSpPr>
        <p:spPr bwMode="auto">
          <a:xfrm>
            <a:off x="347663" y="733425"/>
            <a:ext cx="6140450" cy="5724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buClr>
                <a:srgbClr val="000000"/>
              </a:buClr>
              <a:buSzPct val="100000"/>
              <a:buFont typeface="Calibri" pitchFamily="34" charset="0"/>
              <a:buNone/>
            </a:pPr>
            <a:r>
              <a:rPr lang="en-US" sz="2000" b="1" u="sng">
                <a:latin typeface="Calibri" pitchFamily="34" charset="0"/>
              </a:rPr>
              <a:t>OpenCV Wiki:</a:t>
            </a:r>
          </a:p>
          <a:p>
            <a:pPr>
              <a:buClr>
                <a:srgbClr val="000000"/>
              </a:buClr>
              <a:buSzPct val="100000"/>
              <a:buFont typeface="Calibri" pitchFamily="34" charset="0"/>
              <a:buNone/>
            </a:pPr>
            <a:r>
              <a:rPr lang="en-US" sz="2000">
                <a:solidFill>
                  <a:srgbClr val="0000FF"/>
                </a:solidFill>
                <a:latin typeface="Calibri" pitchFamily="34" charset="0"/>
                <a:hlinkClick r:id="rId5"/>
              </a:rPr>
              <a:t>http://opencv.willowgarage.com/wiki</a:t>
            </a:r>
            <a:r>
              <a:rPr lang="en-US" sz="2000">
                <a:solidFill>
                  <a:srgbClr val="0000FF"/>
                </a:solidFill>
                <a:latin typeface="Calibri" pitchFamily="34" charset="0"/>
              </a:rPr>
              <a:t> </a:t>
            </a:r>
          </a:p>
          <a:p>
            <a:pPr>
              <a:buClr>
                <a:srgbClr val="000000"/>
              </a:buClr>
              <a:buSzPct val="100000"/>
              <a:buFont typeface="Calibri" pitchFamily="34" charset="0"/>
              <a:buNone/>
            </a:pPr>
            <a:endParaRPr lang="en-US" sz="2000" b="1">
              <a:latin typeface="Calibri" pitchFamily="34" charset="0"/>
            </a:endParaRPr>
          </a:p>
          <a:p>
            <a:pPr>
              <a:buClr>
                <a:srgbClr val="000000"/>
              </a:buClr>
              <a:buSzPct val="100000"/>
              <a:buFont typeface="Calibri" pitchFamily="34" charset="0"/>
              <a:buNone/>
            </a:pPr>
            <a:r>
              <a:rPr lang="en-US" sz="2000" b="1" u="sng">
                <a:latin typeface="Calibri" pitchFamily="34" charset="0"/>
              </a:rPr>
              <a:t>OpenCV Code Repository:</a:t>
            </a:r>
          </a:p>
          <a:p>
            <a:r>
              <a:rPr lang="en-US">
                <a:solidFill>
                  <a:srgbClr val="0000FF"/>
                </a:solidFill>
                <a:latin typeface="Calibri" pitchFamily="34" charset="0"/>
              </a:rPr>
              <a:t>svn co https://code.ros.org/svn/opencv/trunk/opencv</a:t>
            </a:r>
            <a:r>
              <a:rPr lang="en-US">
                <a:latin typeface="Calibri" pitchFamily="34" charset="0"/>
              </a:rPr>
              <a:t>  </a:t>
            </a:r>
          </a:p>
          <a:p>
            <a:pPr>
              <a:buClr>
                <a:srgbClr val="000000"/>
              </a:buClr>
              <a:buSzPct val="100000"/>
              <a:buFont typeface="Calibri" pitchFamily="34" charset="0"/>
              <a:buNone/>
            </a:pPr>
            <a:endParaRPr lang="en-US" sz="2000" b="1" u="sng">
              <a:latin typeface="Calibri" pitchFamily="34" charset="0"/>
            </a:endParaRPr>
          </a:p>
          <a:p>
            <a:pPr>
              <a:buClr>
                <a:srgbClr val="000000"/>
              </a:buClr>
              <a:buSzPct val="100000"/>
              <a:buFont typeface="Calibri" pitchFamily="34" charset="0"/>
              <a:buNone/>
            </a:pPr>
            <a:r>
              <a:rPr lang="en-US" sz="2000" b="1" u="sng">
                <a:latin typeface="Calibri" pitchFamily="34" charset="0"/>
              </a:rPr>
              <a:t>New Book on OpenCV:</a:t>
            </a:r>
          </a:p>
          <a:p>
            <a:pPr>
              <a:buClr>
                <a:srgbClr val="000000"/>
              </a:buClr>
              <a:buSzPct val="100000"/>
              <a:buFont typeface="Calibri" pitchFamily="34" charset="0"/>
              <a:buNone/>
            </a:pPr>
            <a:r>
              <a:rPr lang="en-US" sz="2000">
                <a:latin typeface="Calibri" pitchFamily="34" charset="0"/>
                <a:hlinkClick r:id="rId6"/>
              </a:rPr>
              <a:t>http://oreilly.com/catalog/9780596516130/</a:t>
            </a:r>
            <a:r>
              <a:rPr lang="en-US" sz="2000">
                <a:latin typeface="Calibri" pitchFamily="34" charset="0"/>
              </a:rPr>
              <a:t> </a:t>
            </a:r>
          </a:p>
          <a:p>
            <a:pPr>
              <a:buClr>
                <a:srgbClr val="000000"/>
              </a:buClr>
              <a:buSzPct val="100000"/>
              <a:buFont typeface="Calibri" pitchFamily="34" charset="0"/>
              <a:buNone/>
            </a:pPr>
            <a:r>
              <a:rPr lang="en-US" sz="2000">
                <a:latin typeface="Calibri" pitchFamily="34" charset="0"/>
                <a:hlinkClick r:id="rId3"/>
              </a:rPr>
              <a:t> </a:t>
            </a:r>
          </a:p>
          <a:p>
            <a:pPr lvl="1">
              <a:buClr>
                <a:srgbClr val="000000"/>
              </a:buClr>
              <a:buSzPct val="100000"/>
              <a:buFont typeface="Calibri" pitchFamily="34" charset="0"/>
              <a:buNone/>
            </a:pPr>
            <a:r>
              <a:rPr lang="en-US" sz="2000" b="1">
                <a:latin typeface="Calibri" pitchFamily="34" charset="0"/>
              </a:rPr>
              <a:t>Or, </a:t>
            </a:r>
            <a:r>
              <a:rPr lang="en-US" sz="2000" b="1" u="sng">
                <a:latin typeface="Calibri" pitchFamily="34" charset="0"/>
              </a:rPr>
              <a:t>direct from Amazon:</a:t>
            </a:r>
            <a:endParaRPr lang="en-US" sz="2000" u="sng">
              <a:latin typeface="Calibri" pitchFamily="34" charset="0"/>
              <a:hlinkClick r:id="rId3"/>
            </a:endParaRPr>
          </a:p>
          <a:p>
            <a:pPr lvl="1">
              <a:buClr>
                <a:srgbClr val="000000"/>
              </a:buClr>
              <a:buSzPct val="100000"/>
              <a:buFont typeface="Calibri" pitchFamily="34" charset="0"/>
              <a:buNone/>
            </a:pPr>
            <a:r>
              <a:rPr lang="en-US" sz="1600">
                <a:latin typeface="Calibri" pitchFamily="34" charset="0"/>
                <a:hlinkClick r:id="rId3"/>
              </a:rPr>
              <a:t>http://www.amazon.com/Learning-OpenCV-Computer-Vision-Library/dp/0596516134</a:t>
            </a:r>
            <a:endParaRPr lang="en-US" sz="1600">
              <a:latin typeface="Calibri" pitchFamily="34" charset="0"/>
            </a:endParaRPr>
          </a:p>
          <a:p>
            <a:pPr>
              <a:buClr>
                <a:srgbClr val="000000"/>
              </a:buClr>
              <a:buSzPct val="100000"/>
              <a:buFont typeface="Calibri" pitchFamily="34" charset="0"/>
              <a:buNone/>
            </a:pPr>
            <a:endParaRPr lang="en-US" sz="2000">
              <a:latin typeface="Calibri" pitchFamily="34" charset="0"/>
            </a:endParaRPr>
          </a:p>
          <a:p>
            <a:pPr>
              <a:buClr>
                <a:srgbClr val="000000"/>
              </a:buClr>
              <a:buSzPct val="100000"/>
              <a:buFont typeface="Calibri" pitchFamily="34" charset="0"/>
              <a:buNone/>
            </a:pPr>
            <a:r>
              <a:rPr lang="en-US" sz="2000" b="1" u="sng">
                <a:latin typeface="Calibri" pitchFamily="34" charset="0"/>
              </a:rPr>
              <a:t>Code examples from the book:</a:t>
            </a:r>
          </a:p>
          <a:p>
            <a:pPr>
              <a:buClr>
                <a:srgbClr val="000000"/>
              </a:buClr>
              <a:buSzPct val="100000"/>
              <a:buFont typeface="Calibri" pitchFamily="34" charset="0"/>
              <a:buNone/>
            </a:pPr>
            <a:r>
              <a:rPr lang="en-US" sz="2000">
                <a:latin typeface="Calibri" pitchFamily="34" charset="0"/>
                <a:hlinkClick r:id="rId7"/>
              </a:rPr>
              <a:t>http://examples.oreilly.com/9780596516130/</a:t>
            </a:r>
            <a:r>
              <a:rPr lang="en-US" sz="2000">
                <a:latin typeface="Calibri" pitchFamily="34" charset="0"/>
              </a:rPr>
              <a:t> </a:t>
            </a:r>
          </a:p>
          <a:p>
            <a:pPr>
              <a:buClr>
                <a:srgbClr val="000000"/>
              </a:buClr>
              <a:buSzPct val="100000"/>
              <a:buFont typeface="Calibri" pitchFamily="34" charset="0"/>
              <a:buNone/>
            </a:pPr>
            <a:endParaRPr lang="en-US" sz="2000">
              <a:latin typeface="Calibri" pitchFamily="34" charset="0"/>
            </a:endParaRPr>
          </a:p>
          <a:p>
            <a:pPr>
              <a:buClr>
                <a:srgbClr val="000000"/>
              </a:buClr>
              <a:buSzPct val="100000"/>
              <a:buFont typeface="Calibri" pitchFamily="34" charset="0"/>
              <a:buNone/>
            </a:pPr>
            <a:r>
              <a:rPr lang="en-US" sz="2000" b="1" u="sng">
                <a:latin typeface="Calibri" pitchFamily="34" charset="0"/>
              </a:rPr>
              <a:t>Documentation</a:t>
            </a:r>
          </a:p>
          <a:p>
            <a:pPr>
              <a:buClr>
                <a:srgbClr val="000000"/>
              </a:buClr>
              <a:buSzPct val="100000"/>
              <a:buFont typeface="Calibri" pitchFamily="34" charset="0"/>
              <a:buNone/>
            </a:pPr>
            <a:r>
              <a:rPr lang="en-US" sz="1600">
                <a:latin typeface="Calibri" pitchFamily="34" charset="0"/>
                <a:hlinkClick r:id="rId8"/>
              </a:rPr>
              <a:t>http://opencv.willowgarage.com/documentation/index.html</a:t>
            </a:r>
            <a:r>
              <a:rPr lang="en-US" sz="1600">
                <a:latin typeface="Calibri" pitchFamily="34" charset="0"/>
              </a:rPr>
              <a:t> </a:t>
            </a:r>
          </a:p>
          <a:p>
            <a:pPr>
              <a:buClr>
                <a:srgbClr val="000000"/>
              </a:buClr>
              <a:buSzPct val="100000"/>
              <a:buFont typeface="Calibri" pitchFamily="34" charset="0"/>
              <a:buNone/>
            </a:pPr>
            <a:endParaRPr lang="en-US" sz="2000">
              <a:latin typeface="Calibri" pitchFamily="34" charset="0"/>
            </a:endParaRPr>
          </a:p>
        </p:txBody>
      </p:sp>
      <p:sp>
        <p:nvSpPr>
          <p:cNvPr id="37897" name="Rectangle 12"/>
          <p:cNvSpPr>
            <a:spLocks noChangeArrowheads="1"/>
          </p:cNvSpPr>
          <p:nvPr/>
        </p:nvSpPr>
        <p:spPr bwMode="auto">
          <a:xfrm>
            <a:off x="5195888" y="733425"/>
            <a:ext cx="3641725" cy="954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buClr>
                <a:srgbClr val="000000"/>
              </a:buClr>
              <a:buSzPct val="100000"/>
              <a:buFont typeface="Calibri" pitchFamily="34" charset="0"/>
              <a:buNone/>
            </a:pPr>
            <a:r>
              <a:rPr lang="en-US" sz="2000" b="1" u="sng">
                <a:latin typeface="Calibri" pitchFamily="34" charset="0"/>
              </a:rPr>
              <a:t>User Group </a:t>
            </a:r>
            <a:r>
              <a:rPr lang="en-US" b="1" u="sng">
                <a:latin typeface="Calibri" pitchFamily="34" charset="0"/>
              </a:rPr>
              <a:t>(39717 members)</a:t>
            </a:r>
            <a:r>
              <a:rPr lang="en-US" sz="2000" b="1" u="sng">
                <a:latin typeface="Calibri" pitchFamily="34" charset="0"/>
              </a:rPr>
              <a:t>:</a:t>
            </a:r>
          </a:p>
          <a:p>
            <a:pPr>
              <a:buClr>
                <a:srgbClr val="000000"/>
              </a:buClr>
              <a:buSzPct val="100000"/>
              <a:buFont typeface="Calibri" pitchFamily="34" charset="0"/>
              <a:buNone/>
            </a:pPr>
            <a:r>
              <a:rPr lang="en-US">
                <a:latin typeface="Calibri" pitchFamily="34" charset="0"/>
                <a:hlinkClick r:id="rId9"/>
              </a:rPr>
              <a:t>http://tech.groups.yahoo.com/group/OpenCV/join</a:t>
            </a:r>
            <a:r>
              <a:rPr lang="en-US">
                <a:latin typeface="Calibri" pitchFamily="34" charset="0"/>
              </a:rPr>
              <a:t> 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5E9EFF"/>
            </a:gs>
            <a:gs pos="39999">
              <a:srgbClr val="85C2FF"/>
            </a:gs>
            <a:gs pos="70000">
              <a:srgbClr val="C4D6EB"/>
            </a:gs>
            <a:gs pos="100000">
              <a:srgbClr val="FFEBFA"/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smtClean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38263" y="1185863"/>
            <a:ext cx="6967537" cy="4524375"/>
          </a:xfrm>
        </p:spPr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OpenCV Overview</a:t>
            </a:r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 smtClean="0"/>
              <a:t>Cheatsheet</a:t>
            </a:r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Simple Programs</a:t>
            </a:r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Tour</a:t>
            </a:r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Features2D</a:t>
            </a:r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Applications</a:t>
            </a:r>
          </a:p>
        </p:txBody>
      </p:sp>
      <p:sp>
        <p:nvSpPr>
          <p:cNvPr id="1024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Gary Bradski, 2009</a:t>
            </a:r>
          </a:p>
        </p:txBody>
      </p:sp>
      <p:sp>
        <p:nvSpPr>
          <p:cNvPr id="1024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6470EAF-A065-40B1-9244-57B016E1E242}" type="slidenum">
              <a:rPr lang="en-US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10246" name="Rectangle 5"/>
          <p:cNvSpPr>
            <a:spLocks noChangeArrowheads="1"/>
          </p:cNvSpPr>
          <p:nvPr/>
        </p:nvSpPr>
        <p:spPr bwMode="auto">
          <a:xfrm>
            <a:off x="1066800" y="1246188"/>
            <a:ext cx="5659438" cy="436562"/>
          </a:xfrm>
          <a:prstGeom prst="rect">
            <a:avLst/>
          </a:prstGeom>
          <a:solidFill>
            <a:srgbClr val="00B0F0">
              <a:alpha val="27843"/>
            </a:srgb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>
              <a:buClr>
                <a:srgbClr val="000000"/>
              </a:buClr>
              <a:buSzPct val="100000"/>
              <a:buFont typeface="Calibri" pitchFamily="34" charset="0"/>
              <a:buNone/>
            </a:pPr>
            <a:endParaRPr lang="ru-RU">
              <a:latin typeface="Calibri" pitchFamily="34" charset="0"/>
            </a:endParaRPr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3.05273E-6 L -1.66667E-6 0.0904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02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Main Structures</a:t>
            </a:r>
          </a:p>
        </p:txBody>
      </p:sp>
      <p:pic>
        <p:nvPicPr>
          <p:cNvPr id="40963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2438" y="1020763"/>
            <a:ext cx="8150225" cy="4421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3"/>
          <p:cNvSpPr/>
          <p:nvPr/>
        </p:nvSpPr>
        <p:spPr>
          <a:xfrm>
            <a:off x="417513" y="3792538"/>
            <a:ext cx="8240712" cy="644525"/>
          </a:xfrm>
          <a:prstGeom prst="rect">
            <a:avLst/>
          </a:prstGeom>
          <a:solidFill>
            <a:srgbClr val="00B050">
              <a:alpha val="20000"/>
            </a:srgbClr>
          </a:solidFill>
          <a:ln>
            <a:solidFill>
              <a:srgbClr val="385D8A">
                <a:alpha val="47059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Title 1"/>
          <p:cNvSpPr>
            <a:spLocks noGrp="1"/>
          </p:cNvSpPr>
          <p:nvPr>
            <p:ph type="title"/>
          </p:nvPr>
        </p:nvSpPr>
        <p:spPr>
          <a:xfrm>
            <a:off x="457200" y="-233363"/>
            <a:ext cx="8229600" cy="1143001"/>
          </a:xfrm>
        </p:spPr>
        <p:txBody>
          <a:bodyPr/>
          <a:lstStyle/>
          <a:p>
            <a:r>
              <a:rPr lang="en-US" smtClean="0"/>
              <a:t>New “Image”: cv::Mat</a:t>
            </a:r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9850" y="657225"/>
            <a:ext cx="4716463" cy="5843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987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802188" y="2433638"/>
            <a:ext cx="4343400" cy="2703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988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745038" y="1863725"/>
            <a:ext cx="4181475" cy="676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4725988" y="5272088"/>
            <a:ext cx="4418012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rgbClr val="0000FF"/>
                </a:solidFill>
                <a:latin typeface="Calibri" pitchFamily="34" charset="0"/>
              </a:rPr>
              <a:t>Mat does reference counting, so it does</a:t>
            </a:r>
          </a:p>
          <a:p>
            <a:r>
              <a:rPr lang="en-US">
                <a:solidFill>
                  <a:srgbClr val="0000FF"/>
                </a:solidFill>
                <a:latin typeface="Calibri" pitchFamily="34" charset="0"/>
              </a:rPr>
              <a:t>the right thing when it goes out of scope</a:t>
            </a:r>
          </a:p>
          <a:p>
            <a:r>
              <a:rPr lang="en-US">
                <a:solidFill>
                  <a:srgbClr val="0000FF"/>
                </a:solidFill>
                <a:latin typeface="Calibri" pitchFamily="34" charset="0"/>
              </a:rPr>
              <a:t>you can also easily make stl vectorts or maps </a:t>
            </a:r>
          </a:p>
          <a:p>
            <a:r>
              <a:rPr lang="en-US">
                <a:solidFill>
                  <a:srgbClr val="0000FF"/>
                </a:solidFill>
                <a:latin typeface="Calibri" pitchFamily="34" charset="0"/>
              </a:rPr>
              <a:t>out of Mat.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Title 1"/>
          <p:cNvSpPr>
            <a:spLocks noGrp="1"/>
          </p:cNvSpPr>
          <p:nvPr>
            <p:ph type="title"/>
          </p:nvPr>
        </p:nvSpPr>
        <p:spPr>
          <a:xfrm>
            <a:off x="457200" y="-233363"/>
            <a:ext cx="8229600" cy="1143001"/>
          </a:xfrm>
        </p:spPr>
        <p:txBody>
          <a:bodyPr/>
          <a:lstStyle/>
          <a:p>
            <a:r>
              <a:rPr lang="en-US" smtClean="0"/>
              <a:t>Mat are Simple</a:t>
            </a:r>
          </a:p>
        </p:txBody>
      </p:sp>
      <p:sp>
        <p:nvSpPr>
          <p:cNvPr id="43010" name="Content Placeholder 2"/>
          <p:cNvSpPr>
            <a:spLocks noGrp="1"/>
          </p:cNvSpPr>
          <p:nvPr>
            <p:ph idx="1"/>
          </p:nvPr>
        </p:nvSpPr>
        <p:spPr>
          <a:xfrm>
            <a:off x="236538" y="1092200"/>
            <a:ext cx="8761412" cy="4525963"/>
          </a:xfrm>
        </p:spPr>
        <p:txBody>
          <a:bodyPr/>
          <a:lstStyle/>
          <a:p>
            <a:pPr>
              <a:buFont typeface="Arial" charset="0"/>
              <a:buNone/>
            </a:pPr>
            <a:r>
              <a:rPr lang="en-US" sz="2800" smtClean="0"/>
              <a:t>Mat M(480,640,CV_8UC3); // Make a 640x480 img</a:t>
            </a:r>
          </a:p>
          <a:p>
            <a:pPr>
              <a:buFont typeface="Arial" charset="0"/>
              <a:buNone/>
            </a:pPr>
            <a:r>
              <a:rPr lang="en-US" sz="2800" smtClean="0"/>
              <a:t>Rect roi(100,200, 20,40);     // Make a region of int</a:t>
            </a:r>
          </a:p>
          <a:p>
            <a:pPr>
              <a:buFont typeface="Arial" charset="0"/>
              <a:buNone/>
            </a:pPr>
            <a:r>
              <a:rPr lang="en-US" sz="2800" smtClean="0"/>
              <a:t>Mat subM = M(roi);              // Take a sub region,</a:t>
            </a:r>
          </a:p>
          <a:p>
            <a:pPr>
              <a:buFont typeface="Arial" charset="0"/>
              <a:buNone/>
            </a:pPr>
            <a:r>
              <a:rPr lang="en-US" sz="2800" smtClean="0"/>
              <a:t>                                                 //  no copy is done</a:t>
            </a:r>
          </a:p>
          <a:p>
            <a:pPr>
              <a:buFont typeface="Arial" charset="0"/>
              <a:buNone/>
            </a:pPr>
            <a:r>
              <a:rPr lang="en-US" sz="2800" smtClean="0"/>
              <a:t> </a:t>
            </a:r>
          </a:p>
        </p:txBody>
      </p:sp>
      <p:sp>
        <p:nvSpPr>
          <p:cNvPr id="43011" name="TextBox 3"/>
          <p:cNvSpPr txBox="1">
            <a:spLocks noChangeArrowheads="1"/>
          </p:cNvSpPr>
          <p:nvPr/>
        </p:nvSpPr>
        <p:spPr bwMode="auto">
          <a:xfrm>
            <a:off x="236538" y="3476625"/>
            <a:ext cx="7710487" cy="2247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800">
                <a:latin typeface="Calibri" pitchFamily="34" charset="0"/>
              </a:rPr>
              <a:t>Mat_&lt;Vec3b&gt;::iterator it= subM.begin&lt;Vec3b&gt;(), </a:t>
            </a:r>
          </a:p>
          <a:p>
            <a:r>
              <a:rPr lang="en-US" sz="2800">
                <a:latin typeface="Calibri" pitchFamily="34" charset="0"/>
              </a:rPr>
              <a:t>                                      itEnd = subM.end&lt;Vec3b&gt;();</a:t>
            </a:r>
          </a:p>
          <a:p>
            <a:r>
              <a:rPr lang="en-US" sz="2800">
                <a:latin typeface="Calibri" pitchFamily="34" charset="0"/>
              </a:rPr>
              <a:t>//0 out places in subM where blue &gt; red</a:t>
            </a:r>
          </a:p>
          <a:p>
            <a:r>
              <a:rPr lang="en-US" sz="2800">
                <a:latin typeface="Calibri" pitchFamily="34" charset="0"/>
              </a:rPr>
              <a:t>for(; it != itEnd; ++it)</a:t>
            </a:r>
          </a:p>
          <a:p>
            <a:r>
              <a:rPr lang="en-US" sz="2800">
                <a:latin typeface="Calibri" pitchFamily="34" charset="0"/>
              </a:rPr>
              <a:t>   if( (*it)[0] &gt; (*it)[2]) (*it)[0] = 0;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5E9EFF"/>
            </a:gs>
            <a:gs pos="39999">
              <a:srgbClr val="85C2FF"/>
            </a:gs>
            <a:gs pos="70000">
              <a:srgbClr val="C4D6EB"/>
            </a:gs>
            <a:gs pos="100000">
              <a:srgbClr val="FFEBFA"/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smtClean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38263" y="1185863"/>
            <a:ext cx="6967537" cy="4524375"/>
          </a:xfrm>
        </p:spPr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 smtClean="0"/>
              <a:t>OpenCV Overview</a:t>
            </a:r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Cheatsheet</a:t>
            </a:r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Simple Programs</a:t>
            </a:r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Tour</a:t>
            </a:r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Features2D</a:t>
            </a:r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Applications</a:t>
            </a:r>
          </a:p>
        </p:txBody>
      </p:sp>
      <p:sp>
        <p:nvSpPr>
          <p:cNvPr id="1024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5CFBA7-1EF8-4654-B7DB-00ABE7A4A067}" type="slidenum">
              <a:rPr lang="en-US"/>
              <a:pPr>
                <a:defRPr/>
              </a:pPr>
              <a:t>2</a:t>
            </a:fld>
            <a:endParaRPr lang="en-US" dirty="0"/>
          </a:p>
        </p:txBody>
      </p:sp>
      <p:sp>
        <p:nvSpPr>
          <p:cNvPr id="18437" name="Rectangle 5"/>
          <p:cNvSpPr>
            <a:spLocks noChangeArrowheads="1"/>
          </p:cNvSpPr>
          <p:nvPr/>
        </p:nvSpPr>
        <p:spPr bwMode="auto">
          <a:xfrm>
            <a:off x="1066800" y="1246188"/>
            <a:ext cx="5659438" cy="436562"/>
          </a:xfrm>
          <a:prstGeom prst="rect">
            <a:avLst/>
          </a:prstGeom>
          <a:solidFill>
            <a:srgbClr val="00B0F0">
              <a:alpha val="27843"/>
            </a:srgb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>
              <a:buClr>
                <a:srgbClr val="000000"/>
              </a:buClr>
              <a:buSzPct val="100000"/>
              <a:buFont typeface="Calibri" pitchFamily="34" charset="0"/>
              <a:buNone/>
            </a:pPr>
            <a:endParaRPr lang="ru-RU">
              <a:latin typeface="Calibri" pitchFamily="34" charset="0"/>
            </a:endParaRPr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smtClean="0"/>
              <a:t>Matrix Manipulation</a:t>
            </a:r>
          </a:p>
        </p:txBody>
      </p:sp>
      <p:pic>
        <p:nvPicPr>
          <p:cNvPr id="44034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00263" y="847725"/>
            <a:ext cx="4849812" cy="5945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Title 1"/>
          <p:cNvSpPr>
            <a:spLocks noGrp="1"/>
          </p:cNvSpPr>
          <p:nvPr>
            <p:ph type="title"/>
          </p:nvPr>
        </p:nvSpPr>
        <p:spPr>
          <a:xfrm>
            <a:off x="457200" y="-12700"/>
            <a:ext cx="8229600" cy="1143000"/>
          </a:xfrm>
        </p:spPr>
        <p:txBody>
          <a:bodyPr/>
          <a:lstStyle/>
          <a:p>
            <a:r>
              <a:rPr lang="en-US" smtClean="0"/>
              <a:t>Simple Matrix Operations</a:t>
            </a:r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5575" y="1222375"/>
            <a:ext cx="4241800" cy="595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05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2075" y="1790700"/>
            <a:ext cx="4411663" cy="4037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060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727575" y="1222375"/>
            <a:ext cx="4181475" cy="2428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061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418013" y="4183063"/>
            <a:ext cx="4514850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Simple Image Processing</a:t>
            </a:r>
          </a:p>
        </p:txBody>
      </p:sp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89100" y="792163"/>
            <a:ext cx="5862638" cy="2266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608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61988" y="3578225"/>
            <a:ext cx="7810500" cy="1309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Oval 4"/>
          <p:cNvSpPr/>
          <p:nvPr/>
        </p:nvSpPr>
        <p:spPr>
          <a:xfrm>
            <a:off x="6648450" y="4010025"/>
            <a:ext cx="327025" cy="144463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Image Conversions</a:t>
            </a:r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35188" y="755650"/>
            <a:ext cx="5834062" cy="2306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710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06613" y="3117850"/>
            <a:ext cx="5775325" cy="2797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Histogram</a:t>
            </a:r>
          </a:p>
        </p:txBody>
      </p:sp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22350" y="1476375"/>
            <a:ext cx="7199313" cy="3817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I/O</a:t>
            </a:r>
          </a:p>
        </p:txBody>
      </p:sp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43038" y="893763"/>
            <a:ext cx="6546850" cy="5259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Serialization I/O</a:t>
            </a:r>
          </a:p>
        </p:txBody>
      </p:sp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57388" y="712788"/>
            <a:ext cx="5348287" cy="1435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017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84413" y="2170113"/>
            <a:ext cx="5802312" cy="3360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Serialization I/O</a:t>
            </a:r>
          </a:p>
        </p:txBody>
      </p:sp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31913" y="823913"/>
            <a:ext cx="6264275" cy="5554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GUI (“HighGUI”)</a:t>
            </a:r>
          </a:p>
        </p:txBody>
      </p:sp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82650" y="1144588"/>
            <a:ext cx="7516813" cy="4352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Camera Calibration, Pose, Stereo</a:t>
            </a:r>
          </a:p>
        </p:txBody>
      </p:sp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36625" y="746125"/>
            <a:ext cx="6897688" cy="5738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OpenCV Czar</a:t>
            </a:r>
          </a:p>
        </p:txBody>
      </p:sp>
      <p:pic>
        <p:nvPicPr>
          <p:cNvPr id="19458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51038" y="920750"/>
            <a:ext cx="4656137" cy="5565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Object Recognition</a:t>
            </a:r>
          </a:p>
        </p:txBody>
      </p:sp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09575" y="1052513"/>
            <a:ext cx="7910513" cy="424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>
            <a:alpha val="16862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Title 1"/>
          <p:cNvSpPr>
            <a:spLocks noGrp="1"/>
          </p:cNvSpPr>
          <p:nvPr>
            <p:ph type="title"/>
          </p:nvPr>
        </p:nvSpPr>
        <p:spPr>
          <a:xfrm>
            <a:off x="457200" y="-258763"/>
            <a:ext cx="8229600" cy="1143001"/>
          </a:xfrm>
        </p:spPr>
        <p:txBody>
          <a:bodyPr/>
          <a:lstStyle/>
          <a:p>
            <a:r>
              <a:rPr lang="en-US" smtClean="0"/>
              <a:t>samples/c</a:t>
            </a:r>
          </a:p>
        </p:txBody>
      </p:sp>
      <p:sp>
        <p:nvSpPr>
          <p:cNvPr id="7168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18BCC59-F081-4BFF-981F-36FDA71795FF}" type="slidenum">
              <a:rPr lang="en-US"/>
              <a:pPr>
                <a:defRPr/>
              </a:pPr>
              <a:t>31</a:t>
            </a:fld>
            <a:endParaRPr lang="en-US" dirty="0"/>
          </a:p>
        </p:txBody>
      </p:sp>
      <p:sp>
        <p:nvSpPr>
          <p:cNvPr id="55300" name="Rectangle 4"/>
          <p:cNvSpPr>
            <a:spLocks noChangeArrowheads="1"/>
          </p:cNvSpPr>
          <p:nvPr/>
        </p:nvSpPr>
        <p:spPr bwMode="auto">
          <a:xfrm>
            <a:off x="0" y="595313"/>
            <a:ext cx="4572000" cy="550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buClr>
                <a:srgbClr val="000000"/>
              </a:buClr>
              <a:buSzPct val="100000"/>
              <a:buFont typeface="Calibri" pitchFamily="34" charset="0"/>
              <a:buNone/>
            </a:pPr>
            <a:r>
              <a:rPr lang="en-US" sz="1100">
                <a:latin typeface="Calibri" pitchFamily="34" charset="0"/>
              </a:rPr>
              <a:t>In ...\opencv\samples\c</a:t>
            </a:r>
          </a:p>
          <a:p>
            <a:pPr>
              <a:buClr>
                <a:srgbClr val="000000"/>
              </a:buClr>
              <a:buSzPct val="100000"/>
              <a:buFont typeface="Calibri" pitchFamily="34" charset="0"/>
              <a:buNone/>
            </a:pPr>
            <a:endParaRPr lang="en-US" sz="1100">
              <a:latin typeface="Calibri" pitchFamily="34" charset="0"/>
            </a:endParaRPr>
          </a:p>
          <a:p>
            <a:pPr>
              <a:buClr>
                <a:srgbClr val="000000"/>
              </a:buClr>
              <a:buSzPct val="100000"/>
              <a:buFont typeface="Calibri" pitchFamily="34" charset="0"/>
              <a:buNone/>
            </a:pPr>
            <a:r>
              <a:rPr lang="en-US" sz="1100">
                <a:latin typeface="Calibri" pitchFamily="34" charset="0"/>
              </a:rPr>
              <a:t>bgfg_codebook.cpp	- Use of a image value codebook </a:t>
            </a:r>
          </a:p>
          <a:p>
            <a:pPr>
              <a:buClr>
                <a:srgbClr val="000000"/>
              </a:buClr>
              <a:buSzPct val="100000"/>
              <a:buFont typeface="Calibri" pitchFamily="34" charset="0"/>
              <a:buNone/>
            </a:pPr>
            <a:r>
              <a:rPr lang="en-US" sz="1100">
                <a:latin typeface="Calibri" pitchFamily="34" charset="0"/>
              </a:rPr>
              <a:t>		   for background detection for </a:t>
            </a:r>
          </a:p>
          <a:p>
            <a:pPr>
              <a:buClr>
                <a:srgbClr val="000000"/>
              </a:buClr>
              <a:buSzPct val="100000"/>
              <a:buFont typeface="Calibri" pitchFamily="34" charset="0"/>
              <a:buNone/>
            </a:pPr>
            <a:r>
              <a:rPr lang="en-US" sz="1100">
                <a:latin typeface="Calibri" pitchFamily="34" charset="0"/>
              </a:rPr>
              <a:t>		   collecting objects</a:t>
            </a:r>
          </a:p>
          <a:p>
            <a:pPr>
              <a:buClr>
                <a:srgbClr val="000000"/>
              </a:buClr>
              <a:buSzPct val="100000"/>
              <a:buFont typeface="Calibri" pitchFamily="34" charset="0"/>
              <a:buNone/>
            </a:pPr>
            <a:r>
              <a:rPr lang="en-US" sz="1100">
                <a:latin typeface="Calibri" pitchFamily="34" charset="0"/>
              </a:rPr>
              <a:t>bgfg_segm.cpp		- Use of a background learning engine</a:t>
            </a:r>
          </a:p>
          <a:p>
            <a:pPr>
              <a:buClr>
                <a:srgbClr val="000000"/>
              </a:buClr>
              <a:buSzPct val="100000"/>
              <a:buFont typeface="Calibri" pitchFamily="34" charset="0"/>
              <a:buNone/>
            </a:pPr>
            <a:r>
              <a:rPr lang="en-US" sz="1100">
                <a:latin typeface="Calibri" pitchFamily="34" charset="0"/>
              </a:rPr>
              <a:t>blobtrack.cpp		- Engine for blob tracking in images</a:t>
            </a:r>
          </a:p>
          <a:p>
            <a:pPr>
              <a:buClr>
                <a:srgbClr val="000000"/>
              </a:buClr>
              <a:buSzPct val="100000"/>
              <a:buFont typeface="Calibri" pitchFamily="34" charset="0"/>
              <a:buNone/>
            </a:pPr>
            <a:r>
              <a:rPr lang="en-US" sz="1100">
                <a:latin typeface="Calibri" pitchFamily="34" charset="0"/>
              </a:rPr>
              <a:t>calibration.cpp		- Camera Calibration</a:t>
            </a:r>
          </a:p>
          <a:p>
            <a:pPr>
              <a:buClr>
                <a:srgbClr val="000000"/>
              </a:buClr>
              <a:buSzPct val="100000"/>
              <a:buFont typeface="Calibri" pitchFamily="34" charset="0"/>
              <a:buNone/>
            </a:pPr>
            <a:r>
              <a:rPr lang="en-US" sz="1100">
                <a:latin typeface="Calibri" pitchFamily="34" charset="0"/>
              </a:rPr>
              <a:t>camshiftdemo.c		- Use of meanshift in simple color tracking</a:t>
            </a:r>
          </a:p>
          <a:p>
            <a:pPr>
              <a:buClr>
                <a:srgbClr val="000000"/>
              </a:buClr>
              <a:buSzPct val="100000"/>
              <a:buFont typeface="Calibri" pitchFamily="34" charset="0"/>
              <a:buNone/>
            </a:pPr>
            <a:r>
              <a:rPr lang="en-US" sz="1100">
                <a:latin typeface="Calibri" pitchFamily="34" charset="0"/>
              </a:rPr>
              <a:t>contours.c		- Demonstrates how to compute and use </a:t>
            </a:r>
          </a:p>
          <a:p>
            <a:pPr>
              <a:buClr>
                <a:srgbClr val="000000"/>
              </a:buClr>
              <a:buSzPct val="100000"/>
              <a:buFont typeface="Calibri" pitchFamily="34" charset="0"/>
              <a:buNone/>
            </a:pPr>
            <a:r>
              <a:rPr lang="en-US" sz="1100">
                <a:latin typeface="Calibri" pitchFamily="34" charset="0"/>
              </a:rPr>
              <a:t>		   object contours</a:t>
            </a:r>
          </a:p>
          <a:p>
            <a:pPr>
              <a:buClr>
                <a:srgbClr val="000000"/>
              </a:buClr>
              <a:buSzPct val="100000"/>
              <a:buFont typeface="Calibri" pitchFamily="34" charset="0"/>
              <a:buNone/>
            </a:pPr>
            <a:r>
              <a:rPr lang="en-US" sz="1100">
                <a:latin typeface="Calibri" pitchFamily="34" charset="0"/>
              </a:rPr>
              <a:t>convert_cascade.c	- Change the window size in a recognition</a:t>
            </a:r>
          </a:p>
          <a:p>
            <a:pPr>
              <a:buClr>
                <a:srgbClr val="000000"/>
              </a:buClr>
              <a:buSzPct val="100000"/>
              <a:buFont typeface="Calibri" pitchFamily="34" charset="0"/>
              <a:buNone/>
            </a:pPr>
            <a:r>
              <a:rPr lang="en-US" sz="1100">
                <a:latin typeface="Calibri" pitchFamily="34" charset="0"/>
              </a:rPr>
              <a:t>                                           	   cascade</a:t>
            </a:r>
          </a:p>
          <a:p>
            <a:pPr>
              <a:buClr>
                <a:srgbClr val="000000"/>
              </a:buClr>
              <a:buSzPct val="100000"/>
              <a:buFont typeface="Calibri" pitchFamily="34" charset="0"/>
              <a:buNone/>
            </a:pPr>
            <a:r>
              <a:rPr lang="en-US" sz="1100">
                <a:latin typeface="Calibri" pitchFamily="34" charset="0"/>
              </a:rPr>
              <a:t>convexhull.c		- Find the convex hull of an object</a:t>
            </a:r>
          </a:p>
          <a:p>
            <a:pPr>
              <a:buClr>
                <a:srgbClr val="000000"/>
              </a:buClr>
              <a:buSzPct val="100000"/>
              <a:buFont typeface="Calibri" pitchFamily="34" charset="0"/>
              <a:buNone/>
            </a:pPr>
            <a:r>
              <a:rPr lang="en-US" sz="1100">
                <a:latin typeface="Calibri" pitchFamily="34" charset="0"/>
              </a:rPr>
              <a:t>delaunay.c		- Triangulate a 2D point cloud</a:t>
            </a:r>
          </a:p>
          <a:p>
            <a:pPr>
              <a:buClr>
                <a:srgbClr val="000000"/>
              </a:buClr>
              <a:buSzPct val="100000"/>
              <a:buFont typeface="Calibri" pitchFamily="34" charset="0"/>
              <a:buNone/>
            </a:pPr>
            <a:r>
              <a:rPr lang="en-US" sz="1100">
                <a:latin typeface="Calibri" pitchFamily="34" charset="0"/>
              </a:rPr>
              <a:t>demhist.c		- Show how to use histograms for recognition</a:t>
            </a:r>
          </a:p>
          <a:p>
            <a:pPr>
              <a:buClr>
                <a:srgbClr val="000000"/>
              </a:buClr>
              <a:buSzPct val="100000"/>
              <a:buFont typeface="Calibri" pitchFamily="34" charset="0"/>
              <a:buNone/>
            </a:pPr>
            <a:r>
              <a:rPr lang="en-US" sz="1100">
                <a:latin typeface="Calibri" pitchFamily="34" charset="0"/>
              </a:rPr>
              <a:t>dft.c		- Discrete fourier transform</a:t>
            </a:r>
          </a:p>
          <a:p>
            <a:pPr>
              <a:buClr>
                <a:srgbClr val="000000"/>
              </a:buClr>
              <a:buSzPct val="100000"/>
              <a:buFont typeface="Calibri" pitchFamily="34" charset="0"/>
              <a:buNone/>
            </a:pPr>
            <a:r>
              <a:rPr lang="en-US" sz="1100">
                <a:latin typeface="Calibri" pitchFamily="34" charset="0"/>
              </a:rPr>
              <a:t>distrans.c		- distance map from edges in an image</a:t>
            </a:r>
          </a:p>
          <a:p>
            <a:pPr>
              <a:buClr>
                <a:srgbClr val="000000"/>
              </a:buClr>
              <a:buSzPct val="100000"/>
              <a:buFont typeface="Calibri" pitchFamily="34" charset="0"/>
              <a:buNone/>
            </a:pPr>
            <a:r>
              <a:rPr lang="en-US" sz="1100">
                <a:latin typeface="Calibri" pitchFamily="34" charset="0"/>
              </a:rPr>
              <a:t>drawing.c		- Various drawing functions</a:t>
            </a:r>
          </a:p>
          <a:p>
            <a:pPr>
              <a:buClr>
                <a:srgbClr val="000000"/>
              </a:buClr>
              <a:buSzPct val="100000"/>
              <a:buFont typeface="Calibri" pitchFamily="34" charset="0"/>
              <a:buNone/>
            </a:pPr>
            <a:r>
              <a:rPr lang="en-US" sz="1100">
                <a:latin typeface="Calibri" pitchFamily="34" charset="0"/>
              </a:rPr>
              <a:t>edge.c		- Edge detection</a:t>
            </a:r>
          </a:p>
          <a:p>
            <a:pPr>
              <a:buClr>
                <a:srgbClr val="000000"/>
              </a:buClr>
              <a:buSzPct val="100000"/>
              <a:buFont typeface="Calibri" pitchFamily="34" charset="0"/>
              <a:buNone/>
            </a:pPr>
            <a:r>
              <a:rPr lang="en-US" sz="1100">
                <a:latin typeface="Calibri" pitchFamily="34" charset="0"/>
              </a:rPr>
              <a:t>facedetect.c		- Face detection by classifier cascade</a:t>
            </a:r>
          </a:p>
          <a:p>
            <a:pPr>
              <a:buClr>
                <a:srgbClr val="000000"/>
              </a:buClr>
              <a:buSzPct val="100000"/>
              <a:buFont typeface="Calibri" pitchFamily="34" charset="0"/>
              <a:buNone/>
            </a:pPr>
            <a:r>
              <a:rPr lang="en-US" sz="1100">
                <a:latin typeface="Calibri" pitchFamily="34" charset="0"/>
              </a:rPr>
              <a:t>ffilldemo.c		- Flood filling demo</a:t>
            </a:r>
          </a:p>
          <a:p>
            <a:pPr>
              <a:buClr>
                <a:srgbClr val="000000"/>
              </a:buClr>
              <a:buSzPct val="100000"/>
              <a:buFont typeface="Calibri" pitchFamily="34" charset="0"/>
              <a:buNone/>
            </a:pPr>
            <a:r>
              <a:rPr lang="en-US" sz="1100">
                <a:latin typeface="Calibri" pitchFamily="34" charset="0"/>
              </a:rPr>
              <a:t>find_obj.cpp		- Demo use of SURF features</a:t>
            </a:r>
          </a:p>
          <a:p>
            <a:pPr>
              <a:buClr>
                <a:srgbClr val="000000"/>
              </a:buClr>
              <a:buSzPct val="100000"/>
              <a:buFont typeface="Calibri" pitchFamily="34" charset="0"/>
              <a:buNone/>
            </a:pPr>
            <a:r>
              <a:rPr lang="en-US" sz="1100">
                <a:latin typeface="Calibri" pitchFamily="34" charset="0"/>
              </a:rPr>
              <a:t>fitellipse.c		- Robust elipse fitting</a:t>
            </a:r>
          </a:p>
          <a:p>
            <a:pPr>
              <a:buClr>
                <a:srgbClr val="000000"/>
              </a:buClr>
              <a:buSzPct val="100000"/>
              <a:buFont typeface="Calibri" pitchFamily="34" charset="0"/>
              <a:buNone/>
            </a:pPr>
            <a:r>
              <a:rPr lang="en-US" sz="1100">
                <a:latin typeface="Calibri" pitchFamily="34" charset="0"/>
              </a:rPr>
              <a:t>houghlines.c		- Line detection</a:t>
            </a:r>
          </a:p>
          <a:p>
            <a:pPr>
              <a:buClr>
                <a:srgbClr val="000000"/>
              </a:buClr>
              <a:buSzPct val="100000"/>
              <a:buFont typeface="Calibri" pitchFamily="34" charset="0"/>
              <a:buNone/>
            </a:pPr>
            <a:r>
              <a:rPr lang="en-US" sz="1100">
                <a:latin typeface="Calibri" pitchFamily="34" charset="0"/>
              </a:rPr>
              <a:t>image.cpp		- Shows use of new image class, CvImage();</a:t>
            </a:r>
          </a:p>
          <a:p>
            <a:pPr>
              <a:buClr>
                <a:srgbClr val="000000"/>
              </a:buClr>
              <a:buSzPct val="100000"/>
              <a:buFont typeface="Calibri" pitchFamily="34" charset="0"/>
              <a:buNone/>
            </a:pPr>
            <a:r>
              <a:rPr lang="en-US" sz="1100">
                <a:latin typeface="Calibri" pitchFamily="34" charset="0"/>
              </a:rPr>
              <a:t>inpaint.cpp		- Texture infill to repair imagery</a:t>
            </a:r>
          </a:p>
          <a:p>
            <a:pPr>
              <a:buClr>
                <a:srgbClr val="000000"/>
              </a:buClr>
              <a:buSzPct val="100000"/>
              <a:buFont typeface="Calibri" pitchFamily="34" charset="0"/>
              <a:buNone/>
            </a:pPr>
            <a:r>
              <a:rPr lang="en-US" sz="1100">
                <a:latin typeface="Calibri" pitchFamily="34" charset="0"/>
              </a:rPr>
              <a:t>kalman.c		- Kalman filter for trackign</a:t>
            </a:r>
          </a:p>
          <a:p>
            <a:pPr>
              <a:buClr>
                <a:srgbClr val="000000"/>
              </a:buClr>
              <a:buSzPct val="100000"/>
              <a:buFont typeface="Calibri" pitchFamily="34" charset="0"/>
              <a:buNone/>
            </a:pPr>
            <a:r>
              <a:rPr lang="en-US" sz="1100">
                <a:latin typeface="Calibri" pitchFamily="34" charset="0"/>
              </a:rPr>
              <a:t>kmeans.c		- K-Means</a:t>
            </a:r>
          </a:p>
          <a:p>
            <a:pPr>
              <a:buClr>
                <a:srgbClr val="000000"/>
              </a:buClr>
              <a:buSzPct val="100000"/>
              <a:buFont typeface="Calibri" pitchFamily="34" charset="0"/>
              <a:buNone/>
            </a:pPr>
            <a:r>
              <a:rPr lang="en-US" sz="1100">
                <a:latin typeface="Calibri" pitchFamily="34" charset="0"/>
              </a:rPr>
              <a:t>laplace.c		- Convolve image with laplacian.  </a:t>
            </a:r>
          </a:p>
        </p:txBody>
      </p:sp>
      <p:sp>
        <p:nvSpPr>
          <p:cNvPr id="55301" name="Rectangle 5"/>
          <p:cNvSpPr>
            <a:spLocks noChangeArrowheads="1"/>
          </p:cNvSpPr>
          <p:nvPr/>
        </p:nvSpPr>
        <p:spPr bwMode="auto">
          <a:xfrm>
            <a:off x="4572000" y="979488"/>
            <a:ext cx="4572000" cy="3308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buClr>
                <a:srgbClr val="000000"/>
              </a:buClr>
              <a:buSzPct val="100000"/>
              <a:buFont typeface="Calibri" pitchFamily="34" charset="0"/>
              <a:buNone/>
            </a:pPr>
            <a:r>
              <a:rPr lang="en-US" sz="1100">
                <a:latin typeface="Calibri" pitchFamily="34" charset="0"/>
              </a:rPr>
              <a:t>letter_recog.cpp	- Example of using machine learning </a:t>
            </a:r>
          </a:p>
          <a:p>
            <a:pPr>
              <a:buClr>
                <a:srgbClr val="000000"/>
              </a:buClr>
              <a:buSzPct val="100000"/>
              <a:buFont typeface="Calibri" pitchFamily="34" charset="0"/>
              <a:buNone/>
            </a:pPr>
            <a:r>
              <a:rPr lang="en-US" sz="1100">
                <a:latin typeface="Calibri" pitchFamily="34" charset="0"/>
              </a:rPr>
              <a:t>                                           	   Boosting, </a:t>
            </a:r>
          </a:p>
          <a:p>
            <a:pPr>
              <a:buClr>
                <a:srgbClr val="000000"/>
              </a:buClr>
              <a:buSzPct val="100000"/>
              <a:buFont typeface="Calibri" pitchFamily="34" charset="0"/>
              <a:buNone/>
            </a:pPr>
            <a:r>
              <a:rPr lang="en-US" sz="1100">
                <a:latin typeface="Calibri" pitchFamily="34" charset="0"/>
              </a:rPr>
              <a:t>                                           	   Backpropagation (MLP) and </a:t>
            </a:r>
          </a:p>
          <a:p>
            <a:pPr>
              <a:buClr>
                <a:srgbClr val="000000"/>
              </a:buClr>
              <a:buSzPct val="100000"/>
              <a:buFont typeface="Calibri" pitchFamily="34" charset="0"/>
              <a:buNone/>
            </a:pPr>
            <a:r>
              <a:rPr lang="en-US" sz="1100">
                <a:latin typeface="Calibri" pitchFamily="34" charset="0"/>
              </a:rPr>
              <a:t>                                           	   Random forests</a:t>
            </a:r>
          </a:p>
          <a:p>
            <a:pPr>
              <a:buClr>
                <a:srgbClr val="000000"/>
              </a:buClr>
              <a:buSzPct val="100000"/>
              <a:buFont typeface="Calibri" pitchFamily="34" charset="0"/>
              <a:buNone/>
            </a:pPr>
            <a:r>
              <a:rPr lang="en-US" sz="1100">
                <a:latin typeface="Calibri" pitchFamily="34" charset="0"/>
              </a:rPr>
              <a:t>lkdemo.c		- Lukas-Canada optical flow</a:t>
            </a:r>
          </a:p>
          <a:p>
            <a:pPr>
              <a:buClr>
                <a:srgbClr val="000000"/>
              </a:buClr>
              <a:buSzPct val="100000"/>
              <a:buFont typeface="Calibri" pitchFamily="34" charset="0"/>
              <a:buNone/>
            </a:pPr>
            <a:r>
              <a:rPr lang="en-US" sz="1100">
                <a:latin typeface="Calibri" pitchFamily="34" charset="0"/>
              </a:rPr>
              <a:t>minarea.c		- For a cloud of points in 2D, find min 		  bounding box and circle.  </a:t>
            </a:r>
          </a:p>
          <a:p>
            <a:pPr>
              <a:buClr>
                <a:srgbClr val="000000"/>
              </a:buClr>
              <a:buSzPct val="100000"/>
              <a:buFont typeface="Calibri" pitchFamily="34" charset="0"/>
              <a:buNone/>
            </a:pPr>
            <a:r>
              <a:rPr lang="en-US" sz="1100">
                <a:latin typeface="Calibri" pitchFamily="34" charset="0"/>
              </a:rPr>
              <a:t>		   Shows use of Cv_SEQ</a:t>
            </a:r>
          </a:p>
          <a:p>
            <a:pPr>
              <a:buClr>
                <a:srgbClr val="000000"/>
              </a:buClr>
              <a:buSzPct val="100000"/>
              <a:buFont typeface="Calibri" pitchFamily="34" charset="0"/>
              <a:buNone/>
            </a:pPr>
            <a:r>
              <a:rPr lang="en-US" sz="1100">
                <a:latin typeface="Calibri" pitchFamily="34" charset="0"/>
              </a:rPr>
              <a:t>morphology.c		- Demonstrates Erode, Dilate, Open, Close</a:t>
            </a:r>
          </a:p>
          <a:p>
            <a:pPr>
              <a:buClr>
                <a:srgbClr val="000000"/>
              </a:buClr>
              <a:buSzPct val="100000"/>
              <a:buFont typeface="Calibri" pitchFamily="34" charset="0"/>
              <a:buNone/>
            </a:pPr>
            <a:r>
              <a:rPr lang="en-US" sz="1100">
                <a:latin typeface="Calibri" pitchFamily="34" charset="0"/>
              </a:rPr>
              <a:t>motempl.c		- Demonstrates motion templates</a:t>
            </a:r>
          </a:p>
          <a:p>
            <a:pPr>
              <a:buClr>
                <a:srgbClr val="000000"/>
              </a:buClr>
              <a:buSzPct val="100000"/>
              <a:buFont typeface="Calibri" pitchFamily="34" charset="0"/>
              <a:buNone/>
            </a:pPr>
            <a:r>
              <a:rPr lang="en-US" sz="1100">
                <a:latin typeface="Calibri" pitchFamily="34" charset="0"/>
              </a:rPr>
              <a:t>		   (orthogonal optical flow given silhouettes)</a:t>
            </a:r>
          </a:p>
          <a:p>
            <a:pPr>
              <a:buClr>
                <a:srgbClr val="000000"/>
              </a:buClr>
              <a:buSzPct val="100000"/>
              <a:buFont typeface="Calibri" pitchFamily="34" charset="0"/>
              <a:buNone/>
            </a:pPr>
            <a:r>
              <a:rPr lang="en-US" sz="1100">
                <a:latin typeface="Calibri" pitchFamily="34" charset="0"/>
              </a:rPr>
              <a:t>mushroom.cpp		- Demonstrates use of decision trees (CART)</a:t>
            </a:r>
          </a:p>
          <a:p>
            <a:pPr>
              <a:buClr>
                <a:srgbClr val="000000"/>
              </a:buClr>
              <a:buSzPct val="100000"/>
              <a:buFont typeface="Calibri" pitchFamily="34" charset="0"/>
              <a:buNone/>
            </a:pPr>
            <a:r>
              <a:rPr lang="en-US" sz="1100">
                <a:latin typeface="Calibri" pitchFamily="34" charset="0"/>
              </a:rPr>
              <a:t>		   for recognition</a:t>
            </a:r>
          </a:p>
          <a:p>
            <a:pPr>
              <a:buClr>
                <a:srgbClr val="000000"/>
              </a:buClr>
              <a:buSzPct val="100000"/>
              <a:buFont typeface="Calibri" pitchFamily="34" charset="0"/>
              <a:buNone/>
            </a:pPr>
            <a:r>
              <a:rPr lang="en-US" sz="1100">
                <a:latin typeface="Calibri" pitchFamily="34" charset="0"/>
              </a:rPr>
              <a:t>pyramid_segmentation.c	- Color segmentation in pyramid</a:t>
            </a:r>
          </a:p>
          <a:p>
            <a:pPr>
              <a:buClr>
                <a:srgbClr val="000000"/>
              </a:buClr>
              <a:buSzPct val="100000"/>
              <a:buFont typeface="Calibri" pitchFamily="34" charset="0"/>
              <a:buNone/>
            </a:pPr>
            <a:r>
              <a:rPr lang="en-US" sz="1100">
                <a:latin typeface="Calibri" pitchFamily="34" charset="0"/>
              </a:rPr>
              <a:t>squares.c		- Uses contour processing to find squares </a:t>
            </a:r>
          </a:p>
          <a:p>
            <a:pPr>
              <a:buClr>
                <a:srgbClr val="000000"/>
              </a:buClr>
              <a:buSzPct val="100000"/>
              <a:buFont typeface="Calibri" pitchFamily="34" charset="0"/>
              <a:buNone/>
            </a:pPr>
            <a:r>
              <a:rPr lang="en-US" sz="1100">
                <a:latin typeface="Calibri" pitchFamily="34" charset="0"/>
              </a:rPr>
              <a:t>		   in an  image</a:t>
            </a:r>
          </a:p>
          <a:p>
            <a:pPr>
              <a:buClr>
                <a:srgbClr val="000000"/>
              </a:buClr>
              <a:buSzPct val="100000"/>
              <a:buFont typeface="Calibri" pitchFamily="34" charset="0"/>
              <a:buNone/>
            </a:pPr>
            <a:r>
              <a:rPr lang="en-US" sz="1100">
                <a:latin typeface="Calibri" pitchFamily="34" charset="0"/>
              </a:rPr>
              <a:t>stereo_calib.cpp	- Stereo calibration, recognition and disparity </a:t>
            </a:r>
          </a:p>
          <a:p>
            <a:pPr>
              <a:buClr>
                <a:srgbClr val="000000"/>
              </a:buClr>
              <a:buSzPct val="100000"/>
              <a:buFont typeface="Calibri" pitchFamily="34" charset="0"/>
              <a:buNone/>
            </a:pPr>
            <a:r>
              <a:rPr lang="en-US" sz="1100">
                <a:latin typeface="Calibri" pitchFamily="34" charset="0"/>
              </a:rPr>
              <a:t>                                           	   map computation</a:t>
            </a:r>
          </a:p>
          <a:p>
            <a:pPr>
              <a:buClr>
                <a:srgbClr val="000000"/>
              </a:buClr>
              <a:buSzPct val="100000"/>
              <a:buFont typeface="Calibri" pitchFamily="34" charset="0"/>
              <a:buNone/>
            </a:pPr>
            <a:r>
              <a:rPr lang="en-US" sz="1100">
                <a:latin typeface="Calibri" pitchFamily="34" charset="0"/>
              </a:rPr>
              <a:t>watershed.cpp		- Watershed transform demo.</a:t>
            </a:r>
          </a:p>
        </p:txBody>
      </p:sp>
      <p:cxnSp>
        <p:nvCxnSpPr>
          <p:cNvPr id="55302" name="Straight Arrow Connector 7"/>
          <p:cNvCxnSpPr>
            <a:cxnSpLocks noChangeShapeType="1"/>
          </p:cNvCxnSpPr>
          <p:nvPr/>
        </p:nvCxnSpPr>
        <p:spPr bwMode="auto">
          <a:xfrm rot="16200000" flipH="1">
            <a:off x="1844675" y="3478213"/>
            <a:ext cx="5432425" cy="22225"/>
          </a:xfrm>
          <a:prstGeom prst="straightConnector1">
            <a:avLst/>
          </a:prstGeom>
          <a:noFill/>
          <a:ln w="19050" algn="ctr">
            <a:solidFill>
              <a:srgbClr val="0000FF"/>
            </a:solidFill>
            <a:round/>
            <a:headEnd/>
            <a:tailEnd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>
            <a:alpha val="16862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Title 1"/>
          <p:cNvSpPr>
            <a:spLocks noGrp="1"/>
          </p:cNvSpPr>
          <p:nvPr>
            <p:ph type="title"/>
          </p:nvPr>
        </p:nvSpPr>
        <p:spPr>
          <a:xfrm>
            <a:off x="457200" y="-258763"/>
            <a:ext cx="8229600" cy="1143001"/>
          </a:xfrm>
        </p:spPr>
        <p:txBody>
          <a:bodyPr/>
          <a:lstStyle/>
          <a:p>
            <a:r>
              <a:rPr lang="en-US" smtClean="0"/>
              <a:t>samples/C++</a:t>
            </a:r>
          </a:p>
        </p:txBody>
      </p:sp>
      <p:sp>
        <p:nvSpPr>
          <p:cNvPr id="7168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88102F-4B84-4B1A-B730-827B13637925}" type="slidenum">
              <a:rPr lang="en-US"/>
              <a:pPr>
                <a:defRPr/>
              </a:pPr>
              <a:t>32</a:t>
            </a:fld>
            <a:endParaRPr lang="en-US"/>
          </a:p>
        </p:txBody>
      </p:sp>
      <p:pic>
        <p:nvPicPr>
          <p:cNvPr id="5632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11388" y="909638"/>
            <a:ext cx="4787900" cy="5637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>
            <a:alpha val="16862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Samples/python</a:t>
            </a:r>
          </a:p>
        </p:txBody>
      </p:sp>
      <p:pic>
        <p:nvPicPr>
          <p:cNvPr id="57347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38288" y="523875"/>
            <a:ext cx="1622425" cy="6119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7348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49800" y="798513"/>
            <a:ext cx="2443163" cy="4575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6" name="Straight Connector 5"/>
          <p:cNvCxnSpPr/>
          <p:nvPr/>
        </p:nvCxnSpPr>
        <p:spPr>
          <a:xfrm rot="5400000">
            <a:off x="1359694" y="3753644"/>
            <a:ext cx="54975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FF">
            <a:alpha val="16078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/>
          <p:cNvSpPr>
            <a:spLocks noGrp="1"/>
          </p:cNvSpPr>
          <p:nvPr>
            <p:ph type="title"/>
          </p:nvPr>
        </p:nvSpPr>
        <p:spPr>
          <a:xfrm>
            <a:off x="457200" y="-201613"/>
            <a:ext cx="8229600" cy="1143001"/>
          </a:xfrm>
        </p:spPr>
        <p:txBody>
          <a:bodyPr/>
          <a:lstStyle/>
          <a:p>
            <a:r>
              <a:rPr lang="en-US" smtClean="0"/>
              <a:t>Book Examples</a:t>
            </a:r>
          </a:p>
        </p:txBody>
      </p:sp>
      <p:sp>
        <p:nvSpPr>
          <p:cNvPr id="72707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Gary Bradski, 2009</a:t>
            </a:r>
          </a:p>
        </p:txBody>
      </p:sp>
      <p:sp>
        <p:nvSpPr>
          <p:cNvPr id="72708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848B8FE-2893-4849-BD37-DDC22EFF9B57}" type="slidenum">
              <a:rPr lang="en-US"/>
              <a:pPr>
                <a:defRPr/>
              </a:pPr>
              <a:t>34</a:t>
            </a:fld>
            <a:endParaRPr lang="en-US"/>
          </a:p>
        </p:txBody>
      </p:sp>
      <p:sp>
        <p:nvSpPr>
          <p:cNvPr id="58373" name="Rectangle 4"/>
          <p:cNvSpPr>
            <a:spLocks noChangeArrowheads="1"/>
          </p:cNvSpPr>
          <p:nvPr/>
        </p:nvSpPr>
        <p:spPr bwMode="auto">
          <a:xfrm>
            <a:off x="163513" y="658813"/>
            <a:ext cx="5867400" cy="550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buClr>
                <a:srgbClr val="000000"/>
              </a:buClr>
              <a:buSzPct val="100000"/>
              <a:buFont typeface="Calibri" pitchFamily="34" charset="0"/>
              <a:buNone/>
            </a:pPr>
            <a:r>
              <a:rPr lang="en-US" sz="1100">
                <a:latin typeface="Calibri" pitchFamily="34" charset="0"/>
              </a:rPr>
              <a:t>ch2_ex2_1.cpp			Load image from disk		</a:t>
            </a:r>
          </a:p>
          <a:p>
            <a:pPr>
              <a:buClr>
                <a:srgbClr val="000000"/>
              </a:buClr>
              <a:buSzPct val="100000"/>
              <a:buFont typeface="Calibri" pitchFamily="34" charset="0"/>
              <a:buNone/>
            </a:pPr>
            <a:r>
              <a:rPr lang="en-US" sz="1100">
                <a:latin typeface="Calibri" pitchFamily="34" charset="0"/>
              </a:rPr>
              <a:t>ch2_ex2_2.cpp			Play video from disk</a:t>
            </a:r>
          </a:p>
          <a:p>
            <a:pPr>
              <a:buClr>
                <a:srgbClr val="000000"/>
              </a:buClr>
              <a:buSzPct val="100000"/>
              <a:buFont typeface="Calibri" pitchFamily="34" charset="0"/>
              <a:buNone/>
            </a:pPr>
            <a:r>
              <a:rPr lang="en-US" sz="1100">
                <a:latin typeface="Calibri" pitchFamily="34" charset="0"/>
              </a:rPr>
              <a:t>ch2_ex2_3.cpp			Add a slider control</a:t>
            </a:r>
          </a:p>
          <a:p>
            <a:pPr>
              <a:buClr>
                <a:srgbClr val="000000"/>
              </a:buClr>
              <a:buSzPct val="100000"/>
              <a:buFont typeface="Calibri" pitchFamily="34" charset="0"/>
              <a:buNone/>
            </a:pPr>
            <a:r>
              <a:rPr lang="en-US" sz="1100">
                <a:latin typeface="Calibri" pitchFamily="34" charset="0"/>
              </a:rPr>
              <a:t>ch2_ex2_4.cpp			Load, smooth and dsiplay image</a:t>
            </a:r>
          </a:p>
          <a:p>
            <a:pPr>
              <a:buClr>
                <a:srgbClr val="000000"/>
              </a:buClr>
              <a:buSzPct val="100000"/>
              <a:buFont typeface="Calibri" pitchFamily="34" charset="0"/>
              <a:buNone/>
            </a:pPr>
            <a:r>
              <a:rPr lang="en-US" sz="1100">
                <a:latin typeface="Calibri" pitchFamily="34" charset="0"/>
              </a:rPr>
              <a:t>ch2_ex2_5.cpp			Pyramid down sampling</a:t>
            </a:r>
          </a:p>
          <a:p>
            <a:pPr>
              <a:buClr>
                <a:srgbClr val="000000"/>
              </a:buClr>
              <a:buSzPct val="100000"/>
              <a:buFont typeface="Calibri" pitchFamily="34" charset="0"/>
              <a:buNone/>
            </a:pPr>
            <a:r>
              <a:rPr lang="en-US" sz="1100">
                <a:latin typeface="Calibri" pitchFamily="34" charset="0"/>
              </a:rPr>
              <a:t>ch2_ex2_6.cpp			CvCanny edge detection</a:t>
            </a:r>
          </a:p>
          <a:p>
            <a:pPr>
              <a:buClr>
                <a:srgbClr val="000000"/>
              </a:buClr>
              <a:buSzPct val="100000"/>
              <a:buFont typeface="Calibri" pitchFamily="34" charset="0"/>
              <a:buNone/>
            </a:pPr>
            <a:r>
              <a:rPr lang="en-US" sz="1100">
                <a:latin typeface="Calibri" pitchFamily="34" charset="0"/>
              </a:rPr>
              <a:t>ch2_ex2_7.cpp			Pyramid down and Canny edge</a:t>
            </a:r>
          </a:p>
          <a:p>
            <a:pPr>
              <a:buClr>
                <a:srgbClr val="000000"/>
              </a:buClr>
              <a:buSzPct val="100000"/>
              <a:buFont typeface="Calibri" pitchFamily="34" charset="0"/>
              <a:buNone/>
            </a:pPr>
            <a:r>
              <a:rPr lang="en-US" sz="1100">
                <a:latin typeface="Calibri" pitchFamily="34" charset="0"/>
              </a:rPr>
              <a:t>ch2_ex2_8.cpp			Above program simplified</a:t>
            </a:r>
          </a:p>
          <a:p>
            <a:pPr>
              <a:buClr>
                <a:srgbClr val="000000"/>
              </a:buClr>
              <a:buSzPct val="100000"/>
              <a:buFont typeface="Calibri" pitchFamily="34" charset="0"/>
              <a:buNone/>
            </a:pPr>
            <a:r>
              <a:rPr lang="en-US" sz="1100">
                <a:latin typeface="Calibri" pitchFamily="34" charset="0"/>
              </a:rPr>
              <a:t>ch2_ex2_9.cpp			Play video from camera or file</a:t>
            </a:r>
          </a:p>
          <a:p>
            <a:pPr>
              <a:buClr>
                <a:srgbClr val="000000"/>
              </a:buClr>
              <a:buSzPct val="100000"/>
              <a:buFont typeface="Calibri" pitchFamily="34" charset="0"/>
              <a:buNone/>
            </a:pPr>
            <a:r>
              <a:rPr lang="en-US" sz="1100">
                <a:latin typeface="Calibri" pitchFamily="34" charset="0"/>
              </a:rPr>
              <a:t>ch2_ex2_10.cpp		Read and write video, do Logpolar</a:t>
            </a:r>
          </a:p>
          <a:p>
            <a:pPr>
              <a:buClr>
                <a:srgbClr val="000000"/>
              </a:buClr>
              <a:buSzPct val="100000"/>
              <a:buFont typeface="Calibri" pitchFamily="34" charset="0"/>
              <a:buNone/>
            </a:pPr>
            <a:endParaRPr lang="en-US" sz="1100">
              <a:latin typeface="Calibri" pitchFamily="34" charset="0"/>
            </a:endParaRPr>
          </a:p>
          <a:p>
            <a:pPr>
              <a:buClr>
                <a:srgbClr val="000000"/>
              </a:buClr>
              <a:buSzPct val="100000"/>
              <a:buFont typeface="Calibri" pitchFamily="34" charset="0"/>
              <a:buNone/>
            </a:pPr>
            <a:r>
              <a:rPr lang="en-US" sz="1100">
                <a:latin typeface="Calibri" pitchFamily="34" charset="0"/>
              </a:rPr>
              <a:t>ch3_ex3_1.txt			Matrix structure</a:t>
            </a:r>
          </a:p>
          <a:p>
            <a:pPr>
              <a:buClr>
                <a:srgbClr val="000000"/>
              </a:buClr>
              <a:buSzPct val="100000"/>
              <a:buFont typeface="Calibri" pitchFamily="34" charset="0"/>
              <a:buNone/>
            </a:pPr>
            <a:r>
              <a:rPr lang="en-US" sz="1100">
                <a:latin typeface="Calibri" pitchFamily="34" charset="0"/>
              </a:rPr>
              <a:t>ch3_ex3_2.txt			Matrix creation and release</a:t>
            </a:r>
          </a:p>
          <a:p>
            <a:pPr>
              <a:buClr>
                <a:srgbClr val="000000"/>
              </a:buClr>
              <a:buSzPct val="100000"/>
              <a:buFont typeface="Calibri" pitchFamily="34" charset="0"/>
              <a:buNone/>
            </a:pPr>
            <a:r>
              <a:rPr lang="en-US" sz="1100">
                <a:latin typeface="Calibri" pitchFamily="34" charset="0"/>
              </a:rPr>
              <a:t>ch3_ex3_3.cpp			Create matrix from data list</a:t>
            </a:r>
          </a:p>
          <a:p>
            <a:pPr>
              <a:buClr>
                <a:srgbClr val="000000"/>
              </a:buClr>
              <a:buSzPct val="100000"/>
              <a:buFont typeface="Calibri" pitchFamily="34" charset="0"/>
              <a:buNone/>
            </a:pPr>
            <a:r>
              <a:rPr lang="en-US" sz="1100">
                <a:latin typeface="Calibri" pitchFamily="34" charset="0"/>
              </a:rPr>
              <a:t>ch3_ex3_4.cpp			Accessing matrix data CV_MAT_ELEM()</a:t>
            </a:r>
          </a:p>
          <a:p>
            <a:pPr>
              <a:buClr>
                <a:srgbClr val="000000"/>
              </a:buClr>
              <a:buSzPct val="100000"/>
              <a:buFont typeface="Calibri" pitchFamily="34" charset="0"/>
              <a:buNone/>
            </a:pPr>
            <a:r>
              <a:rPr lang="en-US" sz="1100">
                <a:latin typeface="Calibri" pitchFamily="34" charset="0"/>
              </a:rPr>
              <a:t>ch3_ex3_5.cpp			Setting matrix CV_MAT_ELEM_PTR()</a:t>
            </a:r>
          </a:p>
          <a:p>
            <a:pPr>
              <a:buClr>
                <a:srgbClr val="000000"/>
              </a:buClr>
              <a:buSzPct val="100000"/>
              <a:buFont typeface="Calibri" pitchFamily="34" charset="0"/>
              <a:buNone/>
            </a:pPr>
            <a:r>
              <a:rPr lang="en-US" sz="1100">
                <a:latin typeface="Calibri" pitchFamily="34" charset="0"/>
              </a:rPr>
              <a:t>ch3_ex3_6.txt			Pointer access to matrix data			</a:t>
            </a:r>
          </a:p>
          <a:p>
            <a:pPr>
              <a:buClr>
                <a:srgbClr val="000000"/>
              </a:buClr>
              <a:buSzPct val="100000"/>
              <a:buFont typeface="Calibri" pitchFamily="34" charset="0"/>
              <a:buNone/>
            </a:pPr>
            <a:r>
              <a:rPr lang="en-US" sz="1100">
                <a:latin typeface="Calibri" pitchFamily="34" charset="0"/>
              </a:rPr>
              <a:t>ch3_ex3_7.txt			Image and Matrix Element access functions</a:t>
            </a:r>
          </a:p>
          <a:p>
            <a:pPr>
              <a:buClr>
                <a:srgbClr val="000000"/>
              </a:buClr>
              <a:buSzPct val="100000"/>
              <a:buFont typeface="Calibri" pitchFamily="34" charset="0"/>
              <a:buNone/>
            </a:pPr>
            <a:r>
              <a:rPr lang="en-US" sz="1100">
                <a:latin typeface="Calibri" pitchFamily="34" charset="0"/>
              </a:rPr>
              <a:t>ch3_ex3_8.txt			Setting matrix or image elements</a:t>
            </a:r>
          </a:p>
          <a:p>
            <a:pPr>
              <a:buClr>
                <a:srgbClr val="000000"/>
              </a:buClr>
              <a:buSzPct val="100000"/>
              <a:buFont typeface="Calibri" pitchFamily="34" charset="0"/>
              <a:buNone/>
            </a:pPr>
            <a:r>
              <a:rPr lang="en-US" sz="1100">
                <a:latin typeface="Calibri" pitchFamily="34" charset="0"/>
              </a:rPr>
              <a:t>ch3_ex3_9.cpp			Summing all elements in 3 channel matrix</a:t>
            </a:r>
          </a:p>
          <a:p>
            <a:pPr>
              <a:buClr>
                <a:srgbClr val="000000"/>
              </a:buClr>
              <a:buSzPct val="100000"/>
              <a:buFont typeface="Calibri" pitchFamily="34" charset="0"/>
              <a:buNone/>
            </a:pPr>
            <a:r>
              <a:rPr lang="en-US" sz="1100">
                <a:latin typeface="Calibri" pitchFamily="34" charset="0"/>
              </a:rPr>
              <a:t>ch3_ex3_10.txt			IplImage Header</a:t>
            </a:r>
          </a:p>
          <a:p>
            <a:pPr>
              <a:buClr>
                <a:srgbClr val="000000"/>
              </a:buClr>
              <a:buSzPct val="100000"/>
              <a:buFont typeface="Calibri" pitchFamily="34" charset="0"/>
              <a:buNone/>
            </a:pPr>
            <a:r>
              <a:rPr lang="en-US" sz="1100">
                <a:latin typeface="Calibri" pitchFamily="34" charset="0"/>
              </a:rPr>
              <a:t>ch3_ex3_11.cpp		Use of widthstep</a:t>
            </a:r>
          </a:p>
          <a:p>
            <a:pPr>
              <a:buClr>
                <a:srgbClr val="000000"/>
              </a:buClr>
              <a:buSzPct val="100000"/>
              <a:buFont typeface="Calibri" pitchFamily="34" charset="0"/>
              <a:buNone/>
            </a:pPr>
            <a:r>
              <a:rPr lang="en-US" sz="1100">
                <a:latin typeface="Calibri" pitchFamily="34" charset="0"/>
              </a:rPr>
              <a:t>ch3_ex3_12.cpp		Use of image ROI</a:t>
            </a:r>
          </a:p>
          <a:p>
            <a:pPr>
              <a:buClr>
                <a:srgbClr val="000000"/>
              </a:buClr>
              <a:buSzPct val="100000"/>
              <a:buFont typeface="Calibri" pitchFamily="34" charset="0"/>
              <a:buNone/>
            </a:pPr>
            <a:r>
              <a:rPr lang="en-US" sz="1100">
                <a:latin typeface="Calibri" pitchFamily="34" charset="0"/>
              </a:rPr>
              <a:t>ch3_ex3_13.cpp		Implementing an ROI using widthstep</a:t>
            </a:r>
          </a:p>
          <a:p>
            <a:pPr>
              <a:buClr>
                <a:srgbClr val="000000"/>
              </a:buClr>
              <a:buSzPct val="100000"/>
              <a:buFont typeface="Calibri" pitchFamily="34" charset="0"/>
              <a:buNone/>
            </a:pPr>
            <a:r>
              <a:rPr lang="en-US" sz="1100">
                <a:latin typeface="Calibri" pitchFamily="34" charset="0"/>
              </a:rPr>
              <a:t>ch3_ex3_14.cpp		Alpha blending example</a:t>
            </a:r>
          </a:p>
          <a:p>
            <a:pPr>
              <a:buClr>
                <a:srgbClr val="000000"/>
              </a:buClr>
              <a:buSzPct val="100000"/>
              <a:buFont typeface="Calibri" pitchFamily="34" charset="0"/>
              <a:buNone/>
            </a:pPr>
            <a:r>
              <a:rPr lang="en-US" sz="1100">
                <a:latin typeface="Calibri" pitchFamily="34" charset="0"/>
              </a:rPr>
              <a:t>ch3_ex3_15.cpp		Saving and loading a CvMat</a:t>
            </a:r>
          </a:p>
          <a:p>
            <a:pPr>
              <a:buClr>
                <a:srgbClr val="000000"/>
              </a:buClr>
              <a:buSzPct val="100000"/>
              <a:buFont typeface="Calibri" pitchFamily="34" charset="0"/>
              <a:buNone/>
            </a:pPr>
            <a:r>
              <a:rPr lang="en-US" sz="1100">
                <a:latin typeface="Calibri" pitchFamily="34" charset="0"/>
              </a:rPr>
              <a:t>ch3_ex3_16.txt			File storage demo</a:t>
            </a:r>
          </a:p>
          <a:p>
            <a:pPr>
              <a:buClr>
                <a:srgbClr val="000000"/>
              </a:buClr>
              <a:buSzPct val="100000"/>
              <a:buFont typeface="Calibri" pitchFamily="34" charset="0"/>
              <a:buNone/>
            </a:pPr>
            <a:r>
              <a:rPr lang="en-US" sz="1100">
                <a:latin typeface="Calibri" pitchFamily="34" charset="0"/>
              </a:rPr>
              <a:t>ch3_ex3_17.cpp		Writing configuration files as XML</a:t>
            </a:r>
          </a:p>
          <a:p>
            <a:pPr>
              <a:buClr>
                <a:srgbClr val="000000"/>
              </a:buClr>
              <a:buSzPct val="100000"/>
              <a:buFont typeface="Calibri" pitchFamily="34" charset="0"/>
              <a:buNone/>
            </a:pPr>
            <a:r>
              <a:rPr lang="en-US" sz="1100">
                <a:latin typeface="Calibri" pitchFamily="34" charset="0"/>
              </a:rPr>
              <a:t>ch3_ex3_19.cpp		Reading an XML file</a:t>
            </a:r>
          </a:p>
          <a:p>
            <a:pPr>
              <a:buClr>
                <a:srgbClr val="000000"/>
              </a:buClr>
              <a:buSzPct val="100000"/>
              <a:buFont typeface="Calibri" pitchFamily="34" charset="0"/>
              <a:buNone/>
            </a:pPr>
            <a:r>
              <a:rPr lang="en-US" sz="1100">
                <a:latin typeface="Calibri" pitchFamily="34" charset="0"/>
              </a:rPr>
              <a:t>ch3_ex3_20.cpp		How to check if IPP acceleration is on</a:t>
            </a:r>
          </a:p>
          <a:p>
            <a:pPr>
              <a:buClr>
                <a:srgbClr val="000000"/>
              </a:buClr>
              <a:buSzPct val="100000"/>
              <a:buFont typeface="Calibri" pitchFamily="34" charset="0"/>
              <a:buNone/>
            </a:pPr>
            <a:endParaRPr lang="en-US" sz="1100"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FF">
            <a:alpha val="16078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Title 1"/>
          <p:cNvSpPr>
            <a:spLocks noGrp="1"/>
          </p:cNvSpPr>
          <p:nvPr>
            <p:ph type="title"/>
          </p:nvPr>
        </p:nvSpPr>
        <p:spPr>
          <a:xfrm>
            <a:off x="457200" y="-220663"/>
            <a:ext cx="8229600" cy="1143001"/>
          </a:xfrm>
        </p:spPr>
        <p:txBody>
          <a:bodyPr/>
          <a:lstStyle/>
          <a:p>
            <a:r>
              <a:rPr lang="en-US" smtClean="0"/>
              <a:t>Book Examples</a:t>
            </a:r>
          </a:p>
        </p:txBody>
      </p:sp>
      <p:sp>
        <p:nvSpPr>
          <p:cNvPr id="73731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Gary Bradski, 2009</a:t>
            </a:r>
          </a:p>
        </p:txBody>
      </p:sp>
      <p:sp>
        <p:nvSpPr>
          <p:cNvPr id="73732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40B8A0F-A59F-4C2D-A198-930CE6052CEF}" type="slidenum">
              <a:rPr lang="en-US"/>
              <a:pPr>
                <a:defRPr/>
              </a:pPr>
              <a:t>35</a:t>
            </a:fld>
            <a:endParaRPr lang="en-US"/>
          </a:p>
        </p:txBody>
      </p:sp>
      <p:sp>
        <p:nvSpPr>
          <p:cNvPr id="59397" name="Rectangle 5"/>
          <p:cNvSpPr>
            <a:spLocks noChangeArrowheads="1"/>
          </p:cNvSpPr>
          <p:nvPr/>
        </p:nvSpPr>
        <p:spPr bwMode="auto">
          <a:xfrm>
            <a:off x="384175" y="730250"/>
            <a:ext cx="6423025" cy="4662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buClr>
                <a:srgbClr val="000000"/>
              </a:buClr>
              <a:buSzPct val="100000"/>
              <a:buFont typeface="Calibri" pitchFamily="34" charset="0"/>
              <a:buNone/>
            </a:pPr>
            <a:r>
              <a:rPr lang="en-US" sz="1100">
                <a:latin typeface="Calibri" pitchFamily="34" charset="0"/>
              </a:rPr>
              <a:t>ch4_ex4_1.cpp			Use a mouse to draw boxes</a:t>
            </a:r>
          </a:p>
          <a:p>
            <a:pPr>
              <a:buClr>
                <a:srgbClr val="000000"/>
              </a:buClr>
              <a:buSzPct val="100000"/>
              <a:buFont typeface="Calibri" pitchFamily="34" charset="0"/>
              <a:buNone/>
            </a:pPr>
            <a:r>
              <a:rPr lang="en-US" sz="1100">
                <a:latin typeface="Calibri" pitchFamily="34" charset="0"/>
              </a:rPr>
              <a:t>ch4_ex4_2.cpp			Use a trackbar as a button</a:t>
            </a:r>
          </a:p>
          <a:p>
            <a:pPr>
              <a:buClr>
                <a:srgbClr val="000000"/>
              </a:buClr>
              <a:buSzPct val="100000"/>
              <a:buFont typeface="Calibri" pitchFamily="34" charset="0"/>
              <a:buNone/>
            </a:pPr>
            <a:r>
              <a:rPr lang="en-US" sz="1100">
                <a:latin typeface="Calibri" pitchFamily="34" charset="0"/>
              </a:rPr>
              <a:t>ch4_ex4_3.cpp			Finding the video codec</a:t>
            </a:r>
          </a:p>
          <a:p>
            <a:pPr>
              <a:buClr>
                <a:srgbClr val="000000"/>
              </a:buClr>
              <a:buSzPct val="100000"/>
              <a:buFont typeface="Calibri" pitchFamily="34" charset="0"/>
              <a:buNone/>
            </a:pPr>
            <a:endParaRPr lang="en-US" sz="1100">
              <a:latin typeface="Calibri" pitchFamily="34" charset="0"/>
            </a:endParaRPr>
          </a:p>
          <a:p>
            <a:pPr>
              <a:buClr>
                <a:srgbClr val="000000"/>
              </a:buClr>
              <a:buSzPct val="100000"/>
              <a:buFont typeface="Calibri" pitchFamily="34" charset="0"/>
              <a:buNone/>
            </a:pPr>
            <a:r>
              <a:rPr lang="en-US" sz="1100">
                <a:latin typeface="Calibri" pitchFamily="34" charset="0"/>
              </a:rPr>
              <a:t>ch5_ex5_1.cpp			Using CvSeq			</a:t>
            </a:r>
          </a:p>
          <a:p>
            <a:pPr>
              <a:buClr>
                <a:srgbClr val="000000"/>
              </a:buClr>
              <a:buSzPct val="100000"/>
              <a:buFont typeface="Calibri" pitchFamily="34" charset="0"/>
              <a:buNone/>
            </a:pPr>
            <a:r>
              <a:rPr lang="en-US" sz="1100">
                <a:latin typeface="Calibri" pitchFamily="34" charset="0"/>
              </a:rPr>
              <a:t>ch5_ex5_2.cpp			cvThreshold example</a:t>
            </a:r>
          </a:p>
          <a:p>
            <a:pPr>
              <a:buClr>
                <a:srgbClr val="000000"/>
              </a:buClr>
              <a:buSzPct val="100000"/>
              <a:buFont typeface="Calibri" pitchFamily="34" charset="0"/>
              <a:buNone/>
            </a:pPr>
            <a:r>
              <a:rPr lang="en-US" sz="1100">
                <a:latin typeface="Calibri" pitchFamily="34" charset="0"/>
              </a:rPr>
              <a:t>ch5_ex5_3.cpp			Combining image planes</a:t>
            </a:r>
          </a:p>
          <a:p>
            <a:pPr>
              <a:buClr>
                <a:srgbClr val="000000"/>
              </a:buClr>
              <a:buSzPct val="100000"/>
              <a:buFont typeface="Calibri" pitchFamily="34" charset="0"/>
              <a:buNone/>
            </a:pPr>
            <a:r>
              <a:rPr lang="en-US" sz="1100">
                <a:latin typeface="Calibri" pitchFamily="34" charset="0"/>
              </a:rPr>
              <a:t>ch5_ex5_4.cpp			Adaptive threshiolding</a:t>
            </a:r>
          </a:p>
          <a:p>
            <a:pPr>
              <a:buClr>
                <a:srgbClr val="000000"/>
              </a:buClr>
              <a:buSzPct val="100000"/>
              <a:buFont typeface="Calibri" pitchFamily="34" charset="0"/>
              <a:buNone/>
            </a:pPr>
            <a:endParaRPr lang="en-US" sz="1100">
              <a:latin typeface="Calibri" pitchFamily="34" charset="0"/>
            </a:endParaRPr>
          </a:p>
          <a:p>
            <a:pPr>
              <a:buClr>
                <a:srgbClr val="000000"/>
              </a:buClr>
              <a:buSzPct val="100000"/>
              <a:buFont typeface="Calibri" pitchFamily="34" charset="0"/>
              <a:buNone/>
            </a:pPr>
            <a:r>
              <a:rPr lang="en-US" sz="1100">
                <a:latin typeface="Calibri" pitchFamily="34" charset="0"/>
              </a:rPr>
              <a:t>ch6_ex6_1.cpp			cvHoughCircles example</a:t>
            </a:r>
          </a:p>
          <a:p>
            <a:pPr>
              <a:buClr>
                <a:srgbClr val="000000"/>
              </a:buClr>
              <a:buSzPct val="100000"/>
              <a:buFont typeface="Calibri" pitchFamily="34" charset="0"/>
              <a:buNone/>
            </a:pPr>
            <a:r>
              <a:rPr lang="en-US" sz="1100">
                <a:latin typeface="Calibri" pitchFamily="34" charset="0"/>
              </a:rPr>
              <a:t>ch6_ex6_2.cpp			Affine transform</a:t>
            </a:r>
          </a:p>
          <a:p>
            <a:pPr>
              <a:buClr>
                <a:srgbClr val="000000"/>
              </a:buClr>
              <a:buSzPct val="100000"/>
              <a:buFont typeface="Calibri" pitchFamily="34" charset="0"/>
              <a:buNone/>
            </a:pPr>
            <a:r>
              <a:rPr lang="en-US" sz="1100">
                <a:latin typeface="Calibri" pitchFamily="34" charset="0"/>
              </a:rPr>
              <a:t>ch6_ex6_3.cpp			Perspective transform</a:t>
            </a:r>
          </a:p>
          <a:p>
            <a:pPr>
              <a:buClr>
                <a:srgbClr val="000000"/>
              </a:buClr>
              <a:buSzPct val="100000"/>
              <a:buFont typeface="Calibri" pitchFamily="34" charset="0"/>
              <a:buNone/>
            </a:pPr>
            <a:r>
              <a:rPr lang="en-US" sz="1100">
                <a:latin typeface="Calibri" pitchFamily="34" charset="0"/>
              </a:rPr>
              <a:t>ch6_ex6_4.cpp			Log-Polar conversion</a:t>
            </a:r>
          </a:p>
          <a:p>
            <a:pPr>
              <a:buClr>
                <a:srgbClr val="000000"/>
              </a:buClr>
              <a:buSzPct val="100000"/>
              <a:buFont typeface="Calibri" pitchFamily="34" charset="0"/>
              <a:buNone/>
            </a:pPr>
            <a:r>
              <a:rPr lang="en-US" sz="1100">
                <a:latin typeface="Calibri" pitchFamily="34" charset="0"/>
              </a:rPr>
              <a:t>ch6_ex6_5.cpp			2D Fourier  Transform</a:t>
            </a:r>
          </a:p>
          <a:p>
            <a:pPr>
              <a:buClr>
                <a:srgbClr val="000000"/>
              </a:buClr>
              <a:buSzPct val="100000"/>
              <a:buFont typeface="Calibri" pitchFamily="34" charset="0"/>
              <a:buNone/>
            </a:pPr>
            <a:endParaRPr lang="en-US" sz="1100">
              <a:latin typeface="Calibri" pitchFamily="34" charset="0"/>
            </a:endParaRPr>
          </a:p>
          <a:p>
            <a:pPr>
              <a:buClr>
                <a:srgbClr val="000000"/>
              </a:buClr>
              <a:buSzPct val="100000"/>
              <a:buFont typeface="Calibri" pitchFamily="34" charset="0"/>
              <a:buNone/>
            </a:pPr>
            <a:r>
              <a:rPr lang="en-US" sz="1100">
                <a:latin typeface="Calibri" pitchFamily="34" charset="0"/>
              </a:rPr>
              <a:t>ch7_ex7_1.cpp			Using histograms</a:t>
            </a:r>
          </a:p>
          <a:p>
            <a:pPr>
              <a:buClr>
                <a:srgbClr val="000000"/>
              </a:buClr>
              <a:buSzPct val="100000"/>
              <a:buFont typeface="Calibri" pitchFamily="34" charset="0"/>
              <a:buNone/>
            </a:pPr>
            <a:r>
              <a:rPr lang="en-US" sz="1100">
                <a:latin typeface="Calibri" pitchFamily="34" charset="0"/>
              </a:rPr>
              <a:t>ch7_ex7_2.txt			Earth Mover’s Distance interface</a:t>
            </a:r>
          </a:p>
          <a:p>
            <a:pPr>
              <a:buClr>
                <a:srgbClr val="000000"/>
              </a:buClr>
              <a:buSzPct val="100000"/>
              <a:buFont typeface="Calibri" pitchFamily="34" charset="0"/>
              <a:buNone/>
            </a:pPr>
            <a:r>
              <a:rPr lang="en-US" sz="1100">
                <a:latin typeface="Calibri" pitchFamily="34" charset="0"/>
              </a:rPr>
              <a:t>ch7_ex7_3_expanded.cpp		Earth Mover’s Distance  set up</a:t>
            </a:r>
          </a:p>
          <a:p>
            <a:pPr>
              <a:buClr>
                <a:srgbClr val="000000"/>
              </a:buClr>
              <a:buSzPct val="100000"/>
              <a:buFont typeface="Calibri" pitchFamily="34" charset="0"/>
              <a:buNone/>
            </a:pPr>
            <a:r>
              <a:rPr lang="en-US" sz="1100">
                <a:latin typeface="Calibri" pitchFamily="34" charset="0"/>
              </a:rPr>
              <a:t>ch7_ex7_4.txt			Using Earth Mover’s Distance</a:t>
            </a:r>
          </a:p>
          <a:p>
            <a:pPr>
              <a:buClr>
                <a:srgbClr val="000000"/>
              </a:buClr>
              <a:buSzPct val="100000"/>
              <a:buFont typeface="Calibri" pitchFamily="34" charset="0"/>
              <a:buNone/>
            </a:pPr>
            <a:r>
              <a:rPr lang="en-US" sz="1100">
                <a:latin typeface="Calibri" pitchFamily="34" charset="0"/>
              </a:rPr>
              <a:t>ch7_ex7_5.cpp			Template matching /Cross Corr.</a:t>
            </a:r>
          </a:p>
          <a:p>
            <a:pPr>
              <a:buClr>
                <a:srgbClr val="000000"/>
              </a:buClr>
              <a:buSzPct val="100000"/>
              <a:buFont typeface="Calibri" pitchFamily="34" charset="0"/>
              <a:buNone/>
            </a:pPr>
            <a:r>
              <a:rPr lang="en-US" sz="1100">
                <a:latin typeface="Calibri" pitchFamily="34" charset="0"/>
              </a:rPr>
              <a:t>ch7_ex7_5_HistBackProj.cpp		Back projection of histograms</a:t>
            </a:r>
          </a:p>
          <a:p>
            <a:pPr>
              <a:buClr>
                <a:srgbClr val="000000"/>
              </a:buClr>
              <a:buSzPct val="100000"/>
              <a:buFont typeface="Calibri" pitchFamily="34" charset="0"/>
              <a:buNone/>
            </a:pPr>
            <a:endParaRPr lang="en-US" sz="1100">
              <a:latin typeface="Calibri" pitchFamily="34" charset="0"/>
            </a:endParaRPr>
          </a:p>
          <a:p>
            <a:pPr>
              <a:buClr>
                <a:srgbClr val="000000"/>
              </a:buClr>
              <a:buSzPct val="100000"/>
              <a:buFont typeface="Calibri" pitchFamily="34" charset="0"/>
              <a:buNone/>
            </a:pPr>
            <a:r>
              <a:rPr lang="en-US" sz="1100">
                <a:latin typeface="Calibri" pitchFamily="34" charset="0"/>
              </a:rPr>
              <a:t>ch8_ex8_1.txt			CvSeq structure</a:t>
            </a:r>
          </a:p>
          <a:p>
            <a:pPr>
              <a:buClr>
                <a:srgbClr val="000000"/>
              </a:buClr>
              <a:buSzPct val="100000"/>
              <a:buFont typeface="Calibri" pitchFamily="34" charset="0"/>
              <a:buNone/>
            </a:pPr>
            <a:r>
              <a:rPr lang="en-US" sz="1100">
                <a:latin typeface="Calibri" pitchFamily="34" charset="0"/>
              </a:rPr>
              <a:t>ch8_ex2.cpp			Contour structure</a:t>
            </a:r>
          </a:p>
          <a:p>
            <a:pPr>
              <a:buClr>
                <a:srgbClr val="000000"/>
              </a:buClr>
              <a:buSzPct val="100000"/>
              <a:buFont typeface="Calibri" pitchFamily="34" charset="0"/>
              <a:buNone/>
            </a:pPr>
            <a:r>
              <a:rPr lang="en-US" sz="1100">
                <a:latin typeface="Calibri" pitchFamily="34" charset="0"/>
              </a:rPr>
              <a:t>ch8_ex8_2.cpp			 Finding contours</a:t>
            </a:r>
          </a:p>
          <a:p>
            <a:pPr>
              <a:buClr>
                <a:srgbClr val="000000"/>
              </a:buClr>
              <a:buSzPct val="100000"/>
              <a:buFont typeface="Calibri" pitchFamily="34" charset="0"/>
              <a:buNone/>
            </a:pPr>
            <a:r>
              <a:rPr lang="en-US" sz="1100">
                <a:latin typeface="Calibri" pitchFamily="34" charset="0"/>
              </a:rPr>
              <a:t>ch8_ex8_3.cpp			 Drawing contours</a:t>
            </a:r>
          </a:p>
          <a:p>
            <a:pPr>
              <a:buClr>
                <a:srgbClr val="000000"/>
              </a:buClr>
              <a:buSzPct val="100000"/>
              <a:buFont typeface="Calibri" pitchFamily="34" charset="0"/>
              <a:buNone/>
            </a:pPr>
            <a:endParaRPr lang="en-US" sz="1100"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FF">
            <a:alpha val="16078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Title 1"/>
          <p:cNvSpPr>
            <a:spLocks noGrp="1"/>
          </p:cNvSpPr>
          <p:nvPr>
            <p:ph type="title"/>
          </p:nvPr>
        </p:nvSpPr>
        <p:spPr>
          <a:xfrm>
            <a:off x="457200" y="-296863"/>
            <a:ext cx="8229600" cy="1143001"/>
          </a:xfrm>
        </p:spPr>
        <p:txBody>
          <a:bodyPr/>
          <a:lstStyle/>
          <a:p>
            <a:r>
              <a:rPr lang="en-US" smtClean="0"/>
              <a:t>Book Examples</a:t>
            </a:r>
          </a:p>
        </p:txBody>
      </p:sp>
      <p:sp>
        <p:nvSpPr>
          <p:cNvPr id="7475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Gary Bradski, 2009</a:t>
            </a:r>
          </a:p>
        </p:txBody>
      </p:sp>
      <p:sp>
        <p:nvSpPr>
          <p:cNvPr id="7475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F4CD8D3-7952-4C43-808A-4CCFC9BB4F3D}" type="slidenum">
              <a:rPr lang="en-US"/>
              <a:pPr>
                <a:defRPr/>
              </a:pPr>
              <a:t>36</a:t>
            </a:fld>
            <a:endParaRPr lang="en-US"/>
          </a:p>
        </p:txBody>
      </p:sp>
      <p:sp>
        <p:nvSpPr>
          <p:cNvPr id="60421" name="Rectangle 6"/>
          <p:cNvSpPr>
            <a:spLocks noChangeArrowheads="1"/>
          </p:cNvSpPr>
          <p:nvPr/>
        </p:nvSpPr>
        <p:spPr bwMode="auto">
          <a:xfrm>
            <a:off x="723900" y="611188"/>
            <a:ext cx="7526338" cy="550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buClr>
                <a:srgbClr val="000000"/>
              </a:buClr>
              <a:buSzPct val="100000"/>
              <a:buFont typeface="Calibri" pitchFamily="34" charset="0"/>
              <a:buNone/>
            </a:pPr>
            <a:r>
              <a:rPr lang="en-US" sz="1100">
                <a:latin typeface="Calibri" pitchFamily="34" charset="0"/>
              </a:rPr>
              <a:t>ch9_ex9_1.cpp				Sampling from a line in an image</a:t>
            </a:r>
          </a:p>
          <a:p>
            <a:pPr>
              <a:buClr>
                <a:srgbClr val="000000"/>
              </a:buClr>
              <a:buSzPct val="100000"/>
              <a:buFont typeface="Calibri" pitchFamily="34" charset="0"/>
              <a:buNone/>
            </a:pPr>
            <a:r>
              <a:rPr lang="en-US" sz="1100">
                <a:latin typeface="Calibri" pitchFamily="34" charset="0"/>
              </a:rPr>
              <a:t>ch9_watershed.cpp			Image segmentation using Watershed transform</a:t>
            </a:r>
          </a:p>
          <a:p>
            <a:pPr>
              <a:buClr>
                <a:srgbClr val="000000"/>
              </a:buClr>
              <a:buSzPct val="100000"/>
              <a:buFont typeface="Calibri" pitchFamily="34" charset="0"/>
              <a:buNone/>
            </a:pPr>
            <a:r>
              <a:rPr lang="en-US" sz="1100">
                <a:latin typeface="Calibri" pitchFamily="34" charset="0"/>
              </a:rPr>
              <a:t>ch9_AvgBackground.cpp			Background model using an average image</a:t>
            </a:r>
          </a:p>
          <a:p>
            <a:pPr>
              <a:buClr>
                <a:srgbClr val="000000"/>
              </a:buClr>
              <a:buSzPct val="100000"/>
              <a:buFont typeface="Calibri" pitchFamily="34" charset="0"/>
              <a:buNone/>
            </a:pPr>
            <a:r>
              <a:rPr lang="en-US" sz="1100">
                <a:latin typeface="Calibri" pitchFamily="34" charset="0"/>
              </a:rPr>
              <a:t>ch9_backgroundAVG.cpp			Background averaging using a codebook compared to just an average</a:t>
            </a:r>
          </a:p>
          <a:p>
            <a:pPr>
              <a:buClr>
                <a:srgbClr val="000000"/>
              </a:buClr>
              <a:buSzPct val="100000"/>
              <a:buFont typeface="Calibri" pitchFamily="34" charset="0"/>
              <a:buNone/>
            </a:pPr>
            <a:r>
              <a:rPr lang="en-US" sz="1100">
                <a:latin typeface="Calibri" pitchFamily="34" charset="0"/>
              </a:rPr>
              <a:t>ch9_backgroundDiff.cpp			Use the codebook method for doing background differencing</a:t>
            </a:r>
          </a:p>
          <a:p>
            <a:pPr>
              <a:buClr>
                <a:srgbClr val="000000"/>
              </a:buClr>
              <a:buSzPct val="100000"/>
              <a:buFont typeface="Calibri" pitchFamily="34" charset="0"/>
              <a:buNone/>
            </a:pPr>
            <a:r>
              <a:rPr lang="en-US" sz="1100">
                <a:latin typeface="Calibri" pitchFamily="34" charset="0"/>
              </a:rPr>
              <a:t>ch9_ClearStaleCB_Entries.cpp			Refine codebook to eliminate stale entries</a:t>
            </a:r>
          </a:p>
          <a:p>
            <a:pPr>
              <a:buClr>
                <a:srgbClr val="000000"/>
              </a:buClr>
              <a:buSzPct val="100000"/>
              <a:buFont typeface="Calibri" pitchFamily="34" charset="0"/>
              <a:buNone/>
            </a:pPr>
            <a:r>
              <a:rPr lang="en-US" sz="1100">
                <a:latin typeface="Calibri" pitchFamily="34" charset="0"/>
              </a:rPr>
              <a:t>cv_yuv_codebook.cpp			Core code used to design OpenCV codebook</a:t>
            </a:r>
          </a:p>
          <a:p>
            <a:pPr>
              <a:buClr>
                <a:srgbClr val="000000"/>
              </a:buClr>
              <a:buSzPct val="100000"/>
              <a:buFont typeface="Calibri" pitchFamily="34" charset="0"/>
              <a:buNone/>
            </a:pPr>
            <a:endParaRPr lang="en-US" sz="1100">
              <a:latin typeface="Calibri" pitchFamily="34" charset="0"/>
            </a:endParaRPr>
          </a:p>
          <a:p>
            <a:pPr>
              <a:buClr>
                <a:srgbClr val="000000"/>
              </a:buClr>
              <a:buSzPct val="100000"/>
              <a:buFont typeface="Calibri" pitchFamily="34" charset="0"/>
              <a:buNone/>
            </a:pPr>
            <a:r>
              <a:rPr lang="en-US" sz="1100">
                <a:latin typeface="Calibri" pitchFamily="34" charset="0"/>
              </a:rPr>
              <a:t>ch10_ex10_1.cpp			Optical flow using Lucas-Kanade in an image pyramid</a:t>
            </a:r>
          </a:p>
          <a:p>
            <a:pPr>
              <a:buClr>
                <a:srgbClr val="000000"/>
              </a:buClr>
              <a:buSzPct val="100000"/>
              <a:buFont typeface="Calibri" pitchFamily="34" charset="0"/>
              <a:buNone/>
            </a:pPr>
            <a:r>
              <a:rPr lang="en-US" sz="1100">
                <a:latin typeface="Calibri" pitchFamily="34" charset="0"/>
              </a:rPr>
              <a:t>ch10_ex10_1b_Horn_Schunck.cpp		Optical flow based on Horn-Schunck block matching</a:t>
            </a:r>
          </a:p>
          <a:p>
            <a:pPr>
              <a:buClr>
                <a:srgbClr val="000000"/>
              </a:buClr>
              <a:buSzPct val="100000"/>
              <a:buFont typeface="Calibri" pitchFamily="34" charset="0"/>
              <a:buNone/>
            </a:pPr>
            <a:r>
              <a:rPr lang="en-US" sz="1100">
                <a:latin typeface="Calibri" pitchFamily="34" charset="0"/>
              </a:rPr>
              <a:t>ch10_ex10_2.cpp			Kalman filter example code</a:t>
            </a:r>
          </a:p>
          <a:p>
            <a:pPr>
              <a:buClr>
                <a:srgbClr val="000000"/>
              </a:buClr>
              <a:buSzPct val="100000"/>
              <a:buFont typeface="Calibri" pitchFamily="34" charset="0"/>
              <a:buNone/>
            </a:pPr>
            <a:r>
              <a:rPr lang="en-US" sz="1100">
                <a:latin typeface="Calibri" pitchFamily="34" charset="0"/>
              </a:rPr>
              <a:t>ch10_motempl.cpp			Using motion templates for segmenting motion.</a:t>
            </a:r>
          </a:p>
          <a:p>
            <a:pPr>
              <a:buClr>
                <a:srgbClr val="000000"/>
              </a:buClr>
              <a:buSzPct val="100000"/>
              <a:buFont typeface="Calibri" pitchFamily="34" charset="0"/>
              <a:buNone/>
            </a:pPr>
            <a:endParaRPr lang="en-US" sz="1100">
              <a:latin typeface="Calibri" pitchFamily="34" charset="0"/>
            </a:endParaRPr>
          </a:p>
          <a:p>
            <a:pPr>
              <a:buClr>
                <a:srgbClr val="000000"/>
              </a:buClr>
              <a:buSzPct val="100000"/>
              <a:buFont typeface="Calibri" pitchFamily="34" charset="0"/>
              <a:buNone/>
            </a:pPr>
            <a:r>
              <a:rPr lang="en-US" sz="1100">
                <a:latin typeface="Calibri" pitchFamily="34" charset="0"/>
              </a:rPr>
              <a:t>ch11_ex11_1.cpp			Camera calibration using automatic chessboard finding using a camera</a:t>
            </a:r>
          </a:p>
          <a:p>
            <a:pPr>
              <a:buClr>
                <a:srgbClr val="000000"/>
              </a:buClr>
              <a:buSzPct val="100000"/>
              <a:buFont typeface="Calibri" pitchFamily="34" charset="0"/>
              <a:buNone/>
            </a:pPr>
            <a:r>
              <a:rPr lang="en-US" sz="1100">
                <a:latin typeface="Calibri" pitchFamily="34" charset="0"/>
              </a:rPr>
              <a:t>ch11_ex11_1_fromdisk.cpp			Doing the same, but read from disk</a:t>
            </a:r>
          </a:p>
          <a:p>
            <a:pPr>
              <a:buClr>
                <a:srgbClr val="000000"/>
              </a:buClr>
              <a:buSzPct val="100000"/>
              <a:buFont typeface="Calibri" pitchFamily="34" charset="0"/>
              <a:buNone/>
            </a:pPr>
            <a:r>
              <a:rPr lang="en-US" sz="1100">
                <a:latin typeface="Calibri" pitchFamily="34" charset="0"/>
              </a:rPr>
              <a:t>ch11_chessboards.txt			List of included chessboards for calibration from disk example</a:t>
            </a:r>
          </a:p>
          <a:p>
            <a:pPr>
              <a:buClr>
                <a:srgbClr val="000000"/>
              </a:buClr>
              <a:buSzPct val="100000"/>
              <a:buFont typeface="Calibri" pitchFamily="34" charset="0"/>
              <a:buNone/>
            </a:pPr>
            <a:endParaRPr lang="en-US" sz="1100">
              <a:latin typeface="Calibri" pitchFamily="34" charset="0"/>
            </a:endParaRPr>
          </a:p>
          <a:p>
            <a:pPr>
              <a:buClr>
                <a:srgbClr val="000000"/>
              </a:buClr>
              <a:buSzPct val="100000"/>
              <a:buFont typeface="Calibri" pitchFamily="34" charset="0"/>
              <a:buNone/>
            </a:pPr>
            <a:r>
              <a:rPr lang="en-US" sz="1100">
                <a:latin typeface="Calibri" pitchFamily="34" charset="0"/>
              </a:rPr>
              <a:t>ch12_ex12_1.cpp			Creating a bird’s eye view of a scene using homography</a:t>
            </a:r>
          </a:p>
          <a:p>
            <a:pPr>
              <a:buClr>
                <a:srgbClr val="000000"/>
              </a:buClr>
              <a:buSzPct val="100000"/>
              <a:buFont typeface="Calibri" pitchFamily="34" charset="0"/>
              <a:buNone/>
            </a:pPr>
            <a:r>
              <a:rPr lang="en-US" sz="1100">
                <a:latin typeface="Calibri" pitchFamily="34" charset="0"/>
              </a:rPr>
              <a:t>ch12_ex12_2.cpp			Computing the Fundamental matrix using RANSAC</a:t>
            </a:r>
          </a:p>
          <a:p>
            <a:pPr>
              <a:buClr>
                <a:srgbClr val="000000"/>
              </a:buClr>
              <a:buSzPct val="100000"/>
              <a:buFont typeface="Calibri" pitchFamily="34" charset="0"/>
              <a:buNone/>
            </a:pPr>
            <a:r>
              <a:rPr lang="en-US" sz="1100">
                <a:latin typeface="Calibri" pitchFamily="34" charset="0"/>
              </a:rPr>
              <a:t>ch12_ex12_3.cpp			Stereo calibration, rectification and correspondence</a:t>
            </a:r>
          </a:p>
          <a:p>
            <a:pPr>
              <a:buClr>
                <a:srgbClr val="000000"/>
              </a:buClr>
              <a:buSzPct val="100000"/>
              <a:buFont typeface="Calibri" pitchFamily="34" charset="0"/>
              <a:buNone/>
            </a:pPr>
            <a:r>
              <a:rPr lang="en-US" sz="1100">
                <a:latin typeface="Calibri" pitchFamily="34" charset="0"/>
              </a:rPr>
              <a:t>ch12_ex12_4.cpp			2D robust line fitting</a:t>
            </a:r>
          </a:p>
          <a:p>
            <a:pPr>
              <a:buClr>
                <a:srgbClr val="000000"/>
              </a:buClr>
              <a:buSzPct val="100000"/>
              <a:buFont typeface="Calibri" pitchFamily="34" charset="0"/>
              <a:buNone/>
            </a:pPr>
            <a:r>
              <a:rPr lang="en-US" sz="1100">
                <a:latin typeface="Calibri" pitchFamily="34" charset="0"/>
              </a:rPr>
              <a:t>ch12_list.txt				List of included stereo L+R image pair data</a:t>
            </a:r>
          </a:p>
          <a:p>
            <a:pPr>
              <a:buClr>
                <a:srgbClr val="000000"/>
              </a:buClr>
              <a:buSzPct val="100000"/>
              <a:buFont typeface="Calibri" pitchFamily="34" charset="0"/>
              <a:buNone/>
            </a:pPr>
            <a:endParaRPr lang="en-US" sz="1100">
              <a:latin typeface="Calibri" pitchFamily="34" charset="0"/>
            </a:endParaRPr>
          </a:p>
          <a:p>
            <a:pPr>
              <a:buClr>
                <a:srgbClr val="000000"/>
              </a:buClr>
              <a:buSzPct val="100000"/>
              <a:buFont typeface="Calibri" pitchFamily="34" charset="0"/>
              <a:buNone/>
            </a:pPr>
            <a:r>
              <a:rPr lang="en-US" sz="1100">
                <a:latin typeface="Calibri" pitchFamily="34" charset="0"/>
              </a:rPr>
              <a:t>ch13_dtree.cpp				Example of using a decision tree</a:t>
            </a:r>
          </a:p>
          <a:p>
            <a:pPr>
              <a:buClr>
                <a:srgbClr val="000000"/>
              </a:buClr>
              <a:buSzPct val="100000"/>
              <a:buFont typeface="Calibri" pitchFamily="34" charset="0"/>
              <a:buNone/>
            </a:pPr>
            <a:r>
              <a:rPr lang="en-US" sz="1100">
                <a:latin typeface="Calibri" pitchFamily="34" charset="0"/>
              </a:rPr>
              <a:t>ch13_ex13_1.cpp			Using k-means</a:t>
            </a:r>
          </a:p>
          <a:p>
            <a:pPr>
              <a:buClr>
                <a:srgbClr val="000000"/>
              </a:buClr>
              <a:buSzPct val="100000"/>
              <a:buFont typeface="Calibri" pitchFamily="34" charset="0"/>
              <a:buNone/>
            </a:pPr>
            <a:r>
              <a:rPr lang="en-US" sz="1100">
                <a:latin typeface="Calibri" pitchFamily="34" charset="0"/>
              </a:rPr>
              <a:t>ch13_ex13_2.cpp			Creating and training a decision tree		</a:t>
            </a:r>
          </a:p>
          <a:p>
            <a:pPr>
              <a:buClr>
                <a:srgbClr val="000000"/>
              </a:buClr>
              <a:buSzPct val="100000"/>
              <a:buFont typeface="Calibri" pitchFamily="34" charset="0"/>
              <a:buNone/>
            </a:pPr>
            <a:r>
              <a:rPr lang="en-US" sz="1100">
                <a:latin typeface="Calibri" pitchFamily="34" charset="0"/>
              </a:rPr>
              <a:t>ch13_ex13_3.cpp			Training using statistical boosting</a:t>
            </a:r>
          </a:p>
          <a:p>
            <a:pPr>
              <a:buClr>
                <a:srgbClr val="000000"/>
              </a:buClr>
              <a:buSzPct val="100000"/>
              <a:buFont typeface="Calibri" pitchFamily="34" charset="0"/>
              <a:buNone/>
            </a:pPr>
            <a:r>
              <a:rPr lang="en-US" sz="1100">
                <a:latin typeface="Calibri" pitchFamily="34" charset="0"/>
              </a:rPr>
              <a:t>ch13_ex13_4.cpp			Face detection using Viola-Jones</a:t>
            </a:r>
          </a:p>
          <a:p>
            <a:pPr>
              <a:buClr>
                <a:srgbClr val="000000"/>
              </a:buClr>
              <a:buSzPct val="100000"/>
              <a:buFont typeface="Calibri" pitchFamily="34" charset="0"/>
              <a:buNone/>
            </a:pPr>
            <a:r>
              <a:rPr lang="en-US" sz="1100">
                <a:latin typeface="Calibri" pitchFamily="34" charset="0"/>
              </a:rPr>
              <a:t>cvx_defs.cpp				Some defines for use with codebook segmentatio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>
            <a:alpha val="18823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Title 1"/>
          <p:cNvSpPr>
            <a:spLocks noGrp="1"/>
          </p:cNvSpPr>
          <p:nvPr>
            <p:ph type="title"/>
          </p:nvPr>
        </p:nvSpPr>
        <p:spPr>
          <a:xfrm>
            <a:off x="909638" y="-320675"/>
            <a:ext cx="8229600" cy="1143000"/>
          </a:xfrm>
        </p:spPr>
        <p:txBody>
          <a:bodyPr/>
          <a:lstStyle/>
          <a:p>
            <a:r>
              <a:rPr lang="en-US" sz="4000" smtClean="0"/>
              <a:t>Python Face Detector Node: 1</a:t>
            </a:r>
          </a:p>
        </p:txBody>
      </p:sp>
      <p:sp>
        <p:nvSpPr>
          <p:cNvPr id="61443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EF5A54CB-A549-4454-8E80-F04B35C8A3DC}" type="slidenum">
              <a:rPr lang="en-US">
                <a:solidFill>
                  <a:schemeClr val="tx1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37</a:t>
            </a:fld>
            <a:endParaRPr lang="en-US">
              <a:solidFill>
                <a:schemeClr val="tx1"/>
              </a:solidFill>
            </a:endParaRPr>
          </a:p>
        </p:txBody>
      </p:sp>
      <p:sp>
        <p:nvSpPr>
          <p:cNvPr id="61444" name="Rectangle 7"/>
          <p:cNvSpPr>
            <a:spLocks noChangeArrowheads="1"/>
          </p:cNvSpPr>
          <p:nvPr/>
        </p:nvSpPr>
        <p:spPr bwMode="auto">
          <a:xfrm>
            <a:off x="582613" y="1235075"/>
            <a:ext cx="7915275" cy="2862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200">
                <a:latin typeface="Calibri" pitchFamily="34" charset="0"/>
              </a:rPr>
              <a:t>#!/usr/bin/python</a:t>
            </a:r>
          </a:p>
          <a:p>
            <a:r>
              <a:rPr lang="en-US" sz="1200">
                <a:latin typeface="Calibri" pitchFamily="34" charset="0"/>
              </a:rPr>
              <a:t>"""</a:t>
            </a:r>
          </a:p>
          <a:p>
            <a:r>
              <a:rPr lang="en-US" sz="1200">
                <a:latin typeface="Calibri" pitchFamily="34" charset="0"/>
              </a:rPr>
              <a:t>This program is demonstration  python ROS Node for face and object detection using haar-like features.</a:t>
            </a:r>
          </a:p>
          <a:p>
            <a:r>
              <a:rPr lang="en-US" sz="1200">
                <a:latin typeface="Calibri" pitchFamily="34" charset="0"/>
              </a:rPr>
              <a:t>The program finds faces in a camera image or video stream and displays a red box around them.   Python implementation by: Roman Stanchak, James Bowman</a:t>
            </a:r>
          </a:p>
          <a:p>
            <a:r>
              <a:rPr lang="en-US" sz="1200">
                <a:latin typeface="Calibri" pitchFamily="34" charset="0"/>
              </a:rPr>
              <a:t>"""</a:t>
            </a:r>
          </a:p>
          <a:p>
            <a:r>
              <a:rPr lang="en-US" sz="1200">
                <a:latin typeface="Calibri" pitchFamily="34" charset="0"/>
              </a:rPr>
              <a:t>import roslib</a:t>
            </a:r>
          </a:p>
          <a:p>
            <a:r>
              <a:rPr lang="en-US" sz="1200">
                <a:latin typeface="Calibri" pitchFamily="34" charset="0"/>
              </a:rPr>
              <a:t>roslib.load_manifest('opencv_tests')</a:t>
            </a:r>
          </a:p>
          <a:p>
            <a:r>
              <a:rPr lang="en-US" sz="1200">
                <a:latin typeface="Calibri" pitchFamily="34" charset="0"/>
              </a:rPr>
              <a:t>import sys</a:t>
            </a:r>
          </a:p>
          <a:p>
            <a:r>
              <a:rPr lang="en-US" sz="1200">
                <a:latin typeface="Calibri" pitchFamily="34" charset="0"/>
              </a:rPr>
              <a:t>import os</a:t>
            </a:r>
          </a:p>
          <a:p>
            <a:r>
              <a:rPr lang="en-US" sz="1200">
                <a:latin typeface="Calibri" pitchFamily="34" charset="0"/>
              </a:rPr>
              <a:t>from optparse import OptionParser</a:t>
            </a:r>
          </a:p>
          <a:p>
            <a:r>
              <a:rPr lang="en-US" sz="1200">
                <a:latin typeface="Calibri" pitchFamily="34" charset="0"/>
              </a:rPr>
              <a:t>import rospy</a:t>
            </a:r>
          </a:p>
          <a:p>
            <a:r>
              <a:rPr lang="en-US" sz="1200">
                <a:latin typeface="Calibri" pitchFamily="34" charset="0"/>
              </a:rPr>
              <a:t>import sensor_msgs.msg</a:t>
            </a:r>
          </a:p>
          <a:p>
            <a:r>
              <a:rPr lang="en-US" sz="1200">
                <a:latin typeface="Calibri" pitchFamily="34" charset="0"/>
              </a:rPr>
              <a:t>from cv_bridge import CvBridge</a:t>
            </a:r>
          </a:p>
          <a:p>
            <a:r>
              <a:rPr lang="en-US" sz="1200">
                <a:latin typeface="Calibri" pitchFamily="34" charset="0"/>
              </a:rPr>
              <a:t>import cv</a:t>
            </a:r>
          </a:p>
        </p:txBody>
      </p:sp>
      <p:sp>
        <p:nvSpPr>
          <p:cNvPr id="61445" name="Rectangle 8"/>
          <p:cNvSpPr>
            <a:spLocks noChangeArrowheads="1"/>
          </p:cNvSpPr>
          <p:nvPr/>
        </p:nvSpPr>
        <p:spPr bwMode="auto">
          <a:xfrm>
            <a:off x="581025" y="4089400"/>
            <a:ext cx="7974013" cy="2492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200">
                <a:latin typeface="Calibri" pitchFamily="34" charset="0"/>
              </a:rPr>
              <a:t># Parameters for haar detection</a:t>
            </a:r>
          </a:p>
          <a:p>
            <a:r>
              <a:rPr lang="en-US" sz="1200">
                <a:latin typeface="Calibri" pitchFamily="34" charset="0"/>
              </a:rPr>
              <a:t># From the API:</a:t>
            </a:r>
          </a:p>
          <a:p>
            <a:r>
              <a:rPr lang="en-US" sz="1200">
                <a:latin typeface="Calibri" pitchFamily="34" charset="0"/>
              </a:rPr>
              <a:t># The default parameters (scale_factor=2, min_neighbors=3, flags=0) are tuned </a:t>
            </a:r>
          </a:p>
          <a:p>
            <a:r>
              <a:rPr lang="en-US" sz="1200">
                <a:latin typeface="Calibri" pitchFamily="34" charset="0"/>
              </a:rPr>
              <a:t># for accurate yet slow object detection. For a faster operation on real video </a:t>
            </a:r>
          </a:p>
          <a:p>
            <a:r>
              <a:rPr lang="en-US" sz="1200">
                <a:latin typeface="Calibri" pitchFamily="34" charset="0"/>
              </a:rPr>
              <a:t># images the settings are: </a:t>
            </a:r>
          </a:p>
          <a:p>
            <a:r>
              <a:rPr lang="en-US" sz="1200">
                <a:latin typeface="Calibri" pitchFamily="34" charset="0"/>
              </a:rPr>
              <a:t># scale_factor=1.2, min_neighbors=2, flags=CV_HAAR_DO_CANNY_PRUNING, </a:t>
            </a:r>
          </a:p>
          <a:p>
            <a:r>
              <a:rPr lang="en-US" sz="1200">
                <a:latin typeface="Calibri" pitchFamily="34" charset="0"/>
              </a:rPr>
              <a:t># min_size=&lt;minimum possible face size</a:t>
            </a:r>
          </a:p>
          <a:p>
            <a:endParaRPr lang="en-US" sz="1200">
              <a:latin typeface="Calibri" pitchFamily="34" charset="0"/>
            </a:endParaRPr>
          </a:p>
          <a:p>
            <a:r>
              <a:rPr lang="en-US" sz="1200">
                <a:latin typeface="Calibri" pitchFamily="34" charset="0"/>
              </a:rPr>
              <a:t>min_size = (20, 20)</a:t>
            </a:r>
          </a:p>
          <a:p>
            <a:r>
              <a:rPr lang="en-US" sz="1200">
                <a:latin typeface="Calibri" pitchFamily="34" charset="0"/>
              </a:rPr>
              <a:t>image_scale = 2</a:t>
            </a:r>
          </a:p>
          <a:p>
            <a:r>
              <a:rPr lang="en-US" sz="1200">
                <a:latin typeface="Calibri" pitchFamily="34" charset="0"/>
              </a:rPr>
              <a:t>haar_scale = 1.2</a:t>
            </a:r>
          </a:p>
          <a:p>
            <a:r>
              <a:rPr lang="en-US" sz="1200">
                <a:latin typeface="Calibri" pitchFamily="34" charset="0"/>
              </a:rPr>
              <a:t>min_neighbors = 2</a:t>
            </a:r>
          </a:p>
          <a:p>
            <a:r>
              <a:rPr lang="en-US" sz="1200">
                <a:latin typeface="Calibri" pitchFamily="34" charset="0"/>
              </a:rPr>
              <a:t>haar_flags = 0</a:t>
            </a:r>
          </a:p>
        </p:txBody>
      </p:sp>
      <p:sp>
        <p:nvSpPr>
          <p:cNvPr id="61446" name="TextBox 9"/>
          <p:cNvSpPr txBox="1">
            <a:spLocks noChangeArrowheads="1"/>
          </p:cNvSpPr>
          <p:nvPr/>
        </p:nvSpPr>
        <p:spPr bwMode="auto">
          <a:xfrm>
            <a:off x="3721100" y="709613"/>
            <a:ext cx="1463675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1" u="sng">
                <a:latin typeface="Calibri" pitchFamily="34" charset="0"/>
              </a:rPr>
              <a:t>The Setup</a:t>
            </a:r>
          </a:p>
        </p:txBody>
      </p:sp>
      <p:pic>
        <p:nvPicPr>
          <p:cNvPr id="61447" name="Picture 9" descr="OpenCV_Logo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551863" y="647700"/>
            <a:ext cx="577850" cy="71278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50">
            <a:alpha val="2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Title 1"/>
          <p:cNvSpPr>
            <a:spLocks noGrp="1"/>
          </p:cNvSpPr>
          <p:nvPr>
            <p:ph type="title"/>
          </p:nvPr>
        </p:nvSpPr>
        <p:spPr>
          <a:xfrm>
            <a:off x="941388" y="-320675"/>
            <a:ext cx="8229600" cy="1143000"/>
          </a:xfrm>
        </p:spPr>
        <p:txBody>
          <a:bodyPr/>
          <a:lstStyle/>
          <a:p>
            <a:r>
              <a:rPr lang="en-US" sz="4000" smtClean="0"/>
              <a:t>Python Face Detector Node: 2</a:t>
            </a:r>
          </a:p>
        </p:txBody>
      </p:sp>
      <p:sp>
        <p:nvSpPr>
          <p:cNvPr id="62467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806A4437-0B06-425C-BE73-6D8AAD646F5F}" type="slidenum">
              <a:rPr lang="en-US">
                <a:solidFill>
                  <a:schemeClr val="tx1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38</a:t>
            </a:fld>
            <a:endParaRPr lang="en-US">
              <a:solidFill>
                <a:schemeClr val="tx1"/>
              </a:solidFill>
            </a:endParaRPr>
          </a:p>
        </p:txBody>
      </p:sp>
      <p:sp>
        <p:nvSpPr>
          <p:cNvPr id="62468" name="Rectangle 6"/>
          <p:cNvSpPr>
            <a:spLocks noChangeArrowheads="1"/>
          </p:cNvSpPr>
          <p:nvPr/>
        </p:nvSpPr>
        <p:spPr bwMode="auto">
          <a:xfrm>
            <a:off x="336550" y="1136650"/>
            <a:ext cx="10353675" cy="4819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100">
                <a:latin typeface="Calibri" pitchFamily="34" charset="0"/>
              </a:rPr>
              <a:t>if __name__ == '__main__':</a:t>
            </a:r>
          </a:p>
          <a:p>
            <a:endParaRPr lang="en-US" sz="1100">
              <a:latin typeface="Calibri" pitchFamily="34" charset="0"/>
            </a:endParaRPr>
          </a:p>
          <a:p>
            <a:r>
              <a:rPr lang="en-US" sz="1100">
                <a:latin typeface="Calibri" pitchFamily="34" charset="0"/>
              </a:rPr>
              <a:t>    pkgdir = roslib.packages.get_pkg_dir("opencv2")</a:t>
            </a:r>
          </a:p>
          <a:p>
            <a:r>
              <a:rPr lang="en-US" sz="1100">
                <a:latin typeface="Calibri" pitchFamily="34" charset="0"/>
              </a:rPr>
              <a:t>    haarfile = os.path.join(pkgdir, "opencv/share/opencv/haarcascades/haarcascade_frontalface_alt.xml")</a:t>
            </a:r>
          </a:p>
          <a:p>
            <a:endParaRPr lang="en-US" sz="1100">
              <a:latin typeface="Calibri" pitchFamily="34" charset="0"/>
            </a:endParaRPr>
          </a:p>
          <a:p>
            <a:r>
              <a:rPr lang="en-US" sz="1100">
                <a:latin typeface="Calibri" pitchFamily="34" charset="0"/>
              </a:rPr>
              <a:t>    parser = OptionParser(usage = "usage: %prog [options] [filename|camera_index]")</a:t>
            </a:r>
          </a:p>
          <a:p>
            <a:r>
              <a:rPr lang="en-US" sz="1100">
                <a:latin typeface="Calibri" pitchFamily="34" charset="0"/>
              </a:rPr>
              <a:t>    parser.add_option("-c", "--cascade", action="store", dest="cascade", type="str", help="Haar cascade file, default %default", default = haarfile)</a:t>
            </a:r>
          </a:p>
          <a:p>
            <a:r>
              <a:rPr lang="en-US" sz="1100">
                <a:latin typeface="Calibri" pitchFamily="34" charset="0"/>
              </a:rPr>
              <a:t>    (options, args) = parser.parse_args()</a:t>
            </a:r>
          </a:p>
          <a:p>
            <a:endParaRPr lang="en-US" sz="1100">
              <a:latin typeface="Calibri" pitchFamily="34" charset="0"/>
            </a:endParaRPr>
          </a:p>
          <a:p>
            <a:r>
              <a:rPr lang="en-US" sz="1100">
                <a:latin typeface="Calibri" pitchFamily="34" charset="0"/>
              </a:rPr>
              <a:t>    cascade = cv.Load(options.cascade)</a:t>
            </a:r>
          </a:p>
          <a:p>
            <a:r>
              <a:rPr lang="en-US" sz="1100">
                <a:latin typeface="Calibri" pitchFamily="34" charset="0"/>
              </a:rPr>
              <a:t>    br = CvBridge()</a:t>
            </a:r>
          </a:p>
          <a:p>
            <a:endParaRPr lang="en-US" sz="1100">
              <a:latin typeface="Calibri" pitchFamily="34" charset="0"/>
            </a:endParaRPr>
          </a:p>
          <a:p>
            <a:r>
              <a:rPr lang="en-US" sz="1100">
                <a:latin typeface="Calibri" pitchFamily="34" charset="0"/>
              </a:rPr>
              <a:t>    def detect_and_draw(imgmsg):</a:t>
            </a:r>
          </a:p>
          <a:p>
            <a:r>
              <a:rPr lang="en-US" sz="1100">
                <a:latin typeface="Calibri" pitchFamily="34" charset="0"/>
              </a:rPr>
              <a:t>        img = br.imgmsg_to_cv(imgmsg, "bgr8")</a:t>
            </a:r>
          </a:p>
          <a:p>
            <a:r>
              <a:rPr lang="en-US" sz="1100">
                <a:latin typeface="Calibri" pitchFamily="34" charset="0"/>
              </a:rPr>
              <a:t>        # allocate temporary images</a:t>
            </a:r>
          </a:p>
          <a:p>
            <a:r>
              <a:rPr lang="en-US" sz="1100">
                <a:latin typeface="Calibri" pitchFamily="34" charset="0"/>
              </a:rPr>
              <a:t>        gray = cv.CreateImage((img.width,img.height), 8, 1)</a:t>
            </a:r>
          </a:p>
          <a:p>
            <a:r>
              <a:rPr lang="en-US" sz="1100">
                <a:latin typeface="Calibri" pitchFamily="34" charset="0"/>
              </a:rPr>
              <a:t>        small_img = cv.CreateImage((cv.Round(img.width / image_scale),</a:t>
            </a:r>
          </a:p>
          <a:p>
            <a:r>
              <a:rPr lang="en-US" sz="1100">
                <a:latin typeface="Calibri" pitchFamily="34" charset="0"/>
              </a:rPr>
              <a:t>                       cv.Round (img.height / image_scale)), 8, 1)</a:t>
            </a:r>
          </a:p>
          <a:p>
            <a:endParaRPr lang="en-US" sz="1100">
              <a:latin typeface="Calibri" pitchFamily="34" charset="0"/>
            </a:endParaRPr>
          </a:p>
          <a:p>
            <a:r>
              <a:rPr lang="en-US" sz="1100">
                <a:latin typeface="Calibri" pitchFamily="34" charset="0"/>
              </a:rPr>
              <a:t>        # convert color input image to grayscale</a:t>
            </a:r>
          </a:p>
          <a:p>
            <a:r>
              <a:rPr lang="en-US" sz="1100">
                <a:latin typeface="Calibri" pitchFamily="34" charset="0"/>
              </a:rPr>
              <a:t>        cv.CvtColor(img, gray, cv.CV_BGR2GRAY)</a:t>
            </a:r>
          </a:p>
          <a:p>
            <a:endParaRPr lang="en-US" sz="1100">
              <a:latin typeface="Calibri" pitchFamily="34" charset="0"/>
            </a:endParaRPr>
          </a:p>
          <a:p>
            <a:r>
              <a:rPr lang="en-US" sz="1100">
                <a:latin typeface="Calibri" pitchFamily="34" charset="0"/>
              </a:rPr>
              <a:t>        # scale input image for faster processing</a:t>
            </a:r>
          </a:p>
          <a:p>
            <a:r>
              <a:rPr lang="en-US" sz="1100">
                <a:latin typeface="Calibri" pitchFamily="34" charset="0"/>
              </a:rPr>
              <a:t>        cv.Resize(gray, small_img, cv.CV_INTER_LINEAR)</a:t>
            </a:r>
          </a:p>
          <a:p>
            <a:endParaRPr lang="en-US" sz="1100">
              <a:latin typeface="Calibri" pitchFamily="34" charset="0"/>
            </a:endParaRPr>
          </a:p>
          <a:p>
            <a:r>
              <a:rPr lang="en-US" sz="1100">
                <a:latin typeface="Calibri" pitchFamily="34" charset="0"/>
              </a:rPr>
              <a:t>        cv.EqualizeHist(small_img, small_img)</a:t>
            </a:r>
          </a:p>
          <a:p>
            <a:endParaRPr lang="en-US" sz="1100">
              <a:latin typeface="Calibri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019550" y="2790825"/>
            <a:ext cx="8624888" cy="3000375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>
                <a:latin typeface="+mn-lt"/>
              </a:rPr>
              <a:t> if(cascade):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>
                <a:latin typeface="+mn-lt"/>
              </a:rPr>
              <a:t>            faces = cv.HaarDetectObjects(small_img, cascade, cv.CreateMemStorage(0),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>
                <a:latin typeface="+mn-lt"/>
              </a:rPr>
              <a:t>                                         haar_scale, min_neighbors, haar_flags, min_size)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>
                <a:latin typeface="+mn-lt"/>
              </a:rPr>
              <a:t>            if faces: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>
                <a:latin typeface="+mn-lt"/>
              </a:rPr>
              <a:t>                for ((x, y, w, h), n) in faces: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>
                <a:latin typeface="+mn-lt"/>
              </a:rPr>
              <a:t>                    # the input to cv.HaarDetectObjects was resized, so scale the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>
                <a:latin typeface="+mn-lt"/>
              </a:rPr>
              <a:t>                    # bounding box of each face and convert it to two CvPoints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>
                <a:latin typeface="+mn-lt"/>
              </a:rPr>
              <a:t>                    pt1 = (int(x * image_scale), int(y * image_scale))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>
                <a:latin typeface="+mn-lt"/>
              </a:rPr>
              <a:t>                    pt2 = (int((x + w) * image_scale), int((y + h) * image_scale))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>
                <a:latin typeface="+mn-lt"/>
              </a:rPr>
              <a:t>                    cv.Rectangle(img, pt1, pt2, cv.RGB(255, 0, 0), 3, 8, 0)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050">
              <a:latin typeface="+mn-lt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>
                <a:latin typeface="+mn-lt"/>
              </a:rPr>
              <a:t>        cv.ShowImage("result", img)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>
                <a:latin typeface="+mn-lt"/>
              </a:rPr>
              <a:t>        cv.WaitKey(6)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050">
              <a:latin typeface="+mn-lt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>
                <a:latin typeface="+mn-lt"/>
              </a:rPr>
              <a:t>    rospy.init_node('rosfacedetect')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>
                <a:latin typeface="+mn-lt"/>
              </a:rPr>
              <a:t>    image_topic = rospy.resolve_name("image")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>
                <a:latin typeface="+mn-lt"/>
              </a:rPr>
              <a:t>    rospy.Subscriber(image_topic, sensor_msgs.msg.Image, detect_and_draw)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>
                <a:latin typeface="+mn-lt"/>
              </a:rPr>
              <a:t>    rospy.spin()</a:t>
            </a:r>
          </a:p>
        </p:txBody>
      </p:sp>
      <p:sp>
        <p:nvSpPr>
          <p:cNvPr id="62470" name="TextBox 10"/>
          <p:cNvSpPr txBox="1">
            <a:spLocks noChangeArrowheads="1"/>
          </p:cNvSpPr>
          <p:nvPr/>
        </p:nvSpPr>
        <p:spPr bwMode="auto">
          <a:xfrm>
            <a:off x="3721100" y="709613"/>
            <a:ext cx="1316038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1" u="sng">
                <a:latin typeface="Calibri" pitchFamily="34" charset="0"/>
              </a:rPr>
              <a:t>The Core</a:t>
            </a:r>
          </a:p>
        </p:txBody>
      </p:sp>
      <p:pic>
        <p:nvPicPr>
          <p:cNvPr id="62471" name="Picture 9" descr="OpenCV_Logo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551863" y="647700"/>
            <a:ext cx="577850" cy="71278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5E9EFF"/>
            </a:gs>
            <a:gs pos="39999">
              <a:srgbClr val="85C2FF"/>
            </a:gs>
            <a:gs pos="70000">
              <a:srgbClr val="C4D6EB"/>
            </a:gs>
            <a:gs pos="100000">
              <a:srgbClr val="FFEBFA"/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smtClean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38263" y="1185863"/>
            <a:ext cx="6967537" cy="4524375"/>
          </a:xfrm>
        </p:spPr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 err="1" smtClean="0">
                <a:solidFill>
                  <a:schemeClr val="bg1">
                    <a:lumMod val="85000"/>
                  </a:schemeClr>
                </a:solidFill>
              </a:rPr>
              <a:t>OpenCV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 Overview</a:t>
            </a:r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 err="1" smtClean="0">
                <a:solidFill>
                  <a:schemeClr val="bg1">
                    <a:lumMod val="85000"/>
                  </a:schemeClr>
                </a:solidFill>
              </a:rPr>
              <a:t>Cheatsheet</a:t>
            </a:r>
            <a:endParaRPr lang="en-US" dirty="0" smtClean="0">
              <a:solidFill>
                <a:schemeClr val="bg1">
                  <a:lumMod val="85000"/>
                </a:schemeClr>
              </a:solidFill>
            </a:endParaRPr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 smtClean="0"/>
              <a:t>Simple Programs</a:t>
            </a:r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Tour</a:t>
            </a:r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Features2D</a:t>
            </a:r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Applications</a:t>
            </a:r>
          </a:p>
        </p:txBody>
      </p:sp>
      <p:sp>
        <p:nvSpPr>
          <p:cNvPr id="1024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Gary Bradski, 2009</a:t>
            </a:r>
          </a:p>
        </p:txBody>
      </p:sp>
      <p:sp>
        <p:nvSpPr>
          <p:cNvPr id="1024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57185B8-8E2D-4166-A4F6-B446D19754F0}" type="slidenum">
              <a:rPr lang="en-US"/>
              <a:pPr>
                <a:defRPr/>
              </a:pPr>
              <a:t>39</a:t>
            </a:fld>
            <a:endParaRPr lang="en-US"/>
          </a:p>
        </p:txBody>
      </p:sp>
      <p:sp>
        <p:nvSpPr>
          <p:cNvPr id="10246" name="Rectangle 5"/>
          <p:cNvSpPr>
            <a:spLocks noChangeArrowheads="1"/>
          </p:cNvSpPr>
          <p:nvPr/>
        </p:nvSpPr>
        <p:spPr bwMode="auto">
          <a:xfrm>
            <a:off x="1066800" y="1855788"/>
            <a:ext cx="5659438" cy="436562"/>
          </a:xfrm>
          <a:prstGeom prst="rect">
            <a:avLst/>
          </a:prstGeom>
          <a:solidFill>
            <a:srgbClr val="00B0F0">
              <a:alpha val="27843"/>
            </a:srgb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>
              <a:buClr>
                <a:srgbClr val="000000"/>
              </a:buClr>
              <a:buSzPct val="100000"/>
              <a:buFont typeface="Calibri" pitchFamily="34" charset="0"/>
              <a:buNone/>
            </a:pPr>
            <a:endParaRPr lang="ru-RU">
              <a:latin typeface="Calibri" pitchFamily="34" charset="0"/>
            </a:endParaRPr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3.05273E-6 L -1.66667E-6 0.0904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02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1" name="Picture 53" descr="C:\Users\Gary Bradski\Projects\opencvbook\figs\incoming\12-1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948488" y="4763"/>
            <a:ext cx="2195512" cy="947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482" name="Picture 51" descr="C:\Users\Gary Bradski\Projects\opencvbook\figs\incoming\8-6.pn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3035300" y="2373313"/>
            <a:ext cx="1233488" cy="731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483" name="Picture 16" descr="HandDistract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2933700" y="4557713"/>
            <a:ext cx="1066800" cy="1069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484" name="Picture 8" descr="Demo_eHMM_web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0" y="4891088"/>
            <a:ext cx="1073150" cy="862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485" name="Picture 42" descr="face_detection2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0" y="5546725"/>
            <a:ext cx="1139825" cy="846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486" name="Picture 2" descr="Snake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5962650" y="5114925"/>
            <a:ext cx="1092200" cy="1076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Rectangle 3"/>
          <p:cNvSpPr>
            <a:spLocks noGrp="1" noChangeArrowheads="1"/>
          </p:cNvSpPr>
          <p:nvPr>
            <p:ph type="title"/>
          </p:nvPr>
        </p:nvSpPr>
        <p:spPr>
          <a:xfrm>
            <a:off x="1293813" y="-93663"/>
            <a:ext cx="8972550" cy="762001"/>
          </a:xfrm>
        </p:spPr>
        <p:txBody>
          <a:bodyPr rtlCol="0">
            <a:normAutofit/>
          </a:bodyPr>
          <a:lstStyle/>
          <a:p>
            <a:pPr algn="l" fontAlgn="auto">
              <a:lnSpc>
                <a:spcPct val="65000"/>
              </a:lnSpc>
              <a:spcAft>
                <a:spcPts val="0"/>
              </a:spcAft>
              <a:defRPr/>
            </a:pPr>
            <a:r>
              <a:rPr lang="en-US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OpenCV Overview: </a:t>
            </a:r>
            <a:endParaRPr lang="en-US" sz="5400" b="1" u="sng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488" name="Text Box 4"/>
          <p:cNvSpPr txBox="1">
            <a:spLocks noChangeArrowheads="1"/>
          </p:cNvSpPr>
          <p:nvPr/>
        </p:nvSpPr>
        <p:spPr bwMode="auto">
          <a:xfrm>
            <a:off x="1079500" y="1044575"/>
            <a:ext cx="4305300" cy="406400"/>
          </a:xfrm>
          <a:prstGeom prst="rect">
            <a:avLst/>
          </a:prstGeom>
          <a:solidFill>
            <a:srgbClr val="CC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buClr>
                <a:srgbClr val="000000"/>
              </a:buClr>
              <a:buSzPct val="100000"/>
              <a:buFont typeface="Calibri" pitchFamily="34" charset="0"/>
              <a:buNone/>
            </a:pPr>
            <a:r>
              <a:rPr lang="en-US" sz="2000">
                <a:latin typeface="Times New Roman" pitchFamily="18" charset="0"/>
              </a:rPr>
              <a:t>General Image Processing Functions</a:t>
            </a:r>
          </a:p>
        </p:txBody>
      </p:sp>
      <p:sp>
        <p:nvSpPr>
          <p:cNvPr id="20489" name="Text Box 5"/>
          <p:cNvSpPr txBox="1">
            <a:spLocks noChangeArrowheads="1"/>
          </p:cNvSpPr>
          <p:nvPr/>
        </p:nvSpPr>
        <p:spPr bwMode="auto">
          <a:xfrm>
            <a:off x="1117600" y="4889500"/>
            <a:ext cx="1574800" cy="1230313"/>
          </a:xfrm>
          <a:prstGeom prst="rect">
            <a:avLst/>
          </a:prstGeom>
          <a:solidFill>
            <a:srgbClr val="CC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buClr>
                <a:srgbClr val="000000"/>
              </a:buClr>
              <a:buSzPct val="100000"/>
              <a:buFont typeface="Calibri" pitchFamily="34" charset="0"/>
              <a:buNone/>
            </a:pPr>
            <a:r>
              <a:rPr lang="en-US" sz="2000">
                <a:latin typeface="Times New Roman" pitchFamily="18" charset="0"/>
              </a:rPr>
              <a:t>Machine Learning:</a:t>
            </a:r>
          </a:p>
          <a:p>
            <a:pPr eaLnBrk="0" hangingPunct="0">
              <a:buClr>
                <a:srgbClr val="000000"/>
              </a:buClr>
              <a:buSzPct val="100000"/>
              <a:buFontTx/>
              <a:buChar char="•"/>
            </a:pPr>
            <a:r>
              <a:rPr lang="en-US">
                <a:latin typeface="Times New Roman" pitchFamily="18" charset="0"/>
              </a:rPr>
              <a:t> </a:t>
            </a:r>
            <a:r>
              <a:rPr lang="en-US" sz="1600">
                <a:latin typeface="Times New Roman" pitchFamily="18" charset="0"/>
              </a:rPr>
              <a:t>Detection,</a:t>
            </a:r>
          </a:p>
          <a:p>
            <a:pPr eaLnBrk="0" hangingPunct="0">
              <a:buClr>
                <a:srgbClr val="000000"/>
              </a:buClr>
              <a:buSzPct val="100000"/>
              <a:buFontTx/>
              <a:buChar char="•"/>
            </a:pPr>
            <a:r>
              <a:rPr lang="en-US" sz="1600">
                <a:latin typeface="Times New Roman" pitchFamily="18" charset="0"/>
              </a:rPr>
              <a:t>  Recognition</a:t>
            </a:r>
          </a:p>
        </p:txBody>
      </p:sp>
      <p:pic>
        <p:nvPicPr>
          <p:cNvPr id="20490" name="Picture 6" descr="pyramid"/>
          <p:cNvPicPr>
            <a:picLocks noGrp="1" noChangeAspect="1" noChangeArrowheads="1"/>
          </p:cNvPicPr>
          <p:nvPr>
            <p:ph idx="1"/>
          </p:nvPr>
        </p:nvPicPr>
        <p:blipFill>
          <a:blip r:embed="rId12"/>
          <a:srcRect/>
          <a:stretch>
            <a:fillRect/>
          </a:stretch>
        </p:blipFill>
        <p:spPr>
          <a:xfrm>
            <a:off x="5875338" y="1028700"/>
            <a:ext cx="1068387" cy="1108075"/>
          </a:xfrm>
        </p:spPr>
      </p:pic>
      <p:pic>
        <p:nvPicPr>
          <p:cNvPr id="20491" name="Picture 7" descr="camera_Tracking_Calibration_Object"/>
          <p:cNvPicPr>
            <a:picLocks noChangeAspect="1" noChangeArrowheads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5862638" y="2355850"/>
            <a:ext cx="1085850" cy="1101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492" name="Picture 9" descr="Eigen"/>
          <p:cNvPicPr>
            <a:picLocks noChangeAspect="1" noChangeArrowheads="1"/>
          </p:cNvPicPr>
          <p:nvPr/>
        </p:nvPicPr>
        <p:blipFill>
          <a:blip r:embed="rId14"/>
          <a:srcRect/>
          <a:stretch>
            <a:fillRect/>
          </a:stretch>
        </p:blipFill>
        <p:spPr bwMode="auto">
          <a:xfrm>
            <a:off x="2933700" y="6096000"/>
            <a:ext cx="1071563" cy="66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493" name="Picture 10" descr="BackgroundSequence"/>
          <p:cNvPicPr>
            <a:picLocks noChangeAspect="1" noChangeArrowheads="1"/>
          </p:cNvPicPr>
          <p:nvPr/>
        </p:nvPicPr>
        <p:blipFill>
          <a:blip r:embed="rId15"/>
          <a:srcRect/>
          <a:stretch>
            <a:fillRect/>
          </a:stretch>
        </p:blipFill>
        <p:spPr bwMode="auto">
          <a:xfrm>
            <a:off x="0" y="2359025"/>
            <a:ext cx="1082675" cy="1087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494" name="Picture 11" descr="DistanceMap_web"/>
          <p:cNvPicPr>
            <a:picLocks noChangeAspect="1" noChangeArrowheads="1"/>
          </p:cNvPicPr>
          <p:nvPr/>
        </p:nvPicPr>
        <p:blipFill>
          <a:blip r:embed="rId16"/>
          <a:srcRect/>
          <a:stretch>
            <a:fillRect/>
          </a:stretch>
        </p:blipFill>
        <p:spPr bwMode="auto">
          <a:xfrm>
            <a:off x="0" y="3667125"/>
            <a:ext cx="1084263" cy="1074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495" name="Picture 12" descr="HoughLines_web"/>
          <p:cNvPicPr>
            <a:picLocks noChangeAspect="1" noChangeArrowheads="1"/>
          </p:cNvPicPr>
          <p:nvPr/>
        </p:nvPicPr>
        <p:blipFill>
          <a:blip r:embed="rId17"/>
          <a:srcRect/>
          <a:stretch>
            <a:fillRect/>
          </a:stretch>
        </p:blipFill>
        <p:spPr bwMode="auto">
          <a:xfrm>
            <a:off x="3035300" y="3259138"/>
            <a:ext cx="1069975" cy="1081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496" name="Picture 13" descr="ContourTree"/>
          <p:cNvPicPr>
            <a:picLocks noChangeAspect="1" noChangeArrowheads="1"/>
          </p:cNvPicPr>
          <p:nvPr/>
        </p:nvPicPr>
        <p:blipFill>
          <a:blip r:embed="rId18"/>
          <a:srcRect/>
          <a:stretch>
            <a:fillRect/>
          </a:stretch>
        </p:blipFill>
        <p:spPr bwMode="auto">
          <a:xfrm>
            <a:off x="2938463" y="1695450"/>
            <a:ext cx="1065212" cy="747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497" name="Picture 14" descr="Morphology1_web"/>
          <p:cNvPicPr>
            <a:picLocks noChangeAspect="1" noChangeArrowheads="1"/>
          </p:cNvPicPr>
          <p:nvPr/>
        </p:nvPicPr>
        <p:blipFill>
          <a:blip r:embed="rId19"/>
          <a:srcRect/>
          <a:stretch>
            <a:fillRect/>
          </a:stretch>
        </p:blipFill>
        <p:spPr bwMode="auto">
          <a:xfrm>
            <a:off x="0" y="1038225"/>
            <a:ext cx="10668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498" name="Picture 15" descr="OpenCV_Structure_web"/>
          <p:cNvPicPr>
            <a:picLocks noChangeAspect="1" noChangeArrowheads="1"/>
          </p:cNvPicPr>
          <p:nvPr/>
        </p:nvPicPr>
        <p:blipFill>
          <a:blip r:embed="rId20"/>
          <a:srcRect/>
          <a:stretch>
            <a:fillRect/>
          </a:stretch>
        </p:blipFill>
        <p:spPr bwMode="auto">
          <a:xfrm>
            <a:off x="5872163" y="3662363"/>
            <a:ext cx="1062037" cy="1076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499" name="Text Box 18"/>
          <p:cNvSpPr txBox="1">
            <a:spLocks noChangeArrowheads="1"/>
          </p:cNvSpPr>
          <p:nvPr/>
        </p:nvSpPr>
        <p:spPr bwMode="auto">
          <a:xfrm>
            <a:off x="1079500" y="2355850"/>
            <a:ext cx="1816100" cy="406400"/>
          </a:xfrm>
          <a:prstGeom prst="rect">
            <a:avLst/>
          </a:prstGeom>
          <a:solidFill>
            <a:srgbClr val="CC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buClr>
                <a:srgbClr val="000000"/>
              </a:buClr>
              <a:buSzPct val="100000"/>
              <a:buFont typeface="Calibri" pitchFamily="34" charset="0"/>
              <a:buNone/>
            </a:pPr>
            <a:r>
              <a:rPr lang="en-US" sz="2000">
                <a:latin typeface="Times New Roman" pitchFamily="18" charset="0"/>
              </a:rPr>
              <a:t>Segmentation</a:t>
            </a:r>
          </a:p>
        </p:txBody>
      </p:sp>
      <p:sp>
        <p:nvSpPr>
          <p:cNvPr id="20500" name="Text Box 20"/>
          <p:cNvSpPr txBox="1">
            <a:spLocks noChangeArrowheads="1"/>
          </p:cNvSpPr>
          <p:nvPr/>
        </p:nvSpPr>
        <p:spPr bwMode="auto">
          <a:xfrm>
            <a:off x="4013200" y="4573588"/>
            <a:ext cx="1574800" cy="406400"/>
          </a:xfrm>
          <a:prstGeom prst="rect">
            <a:avLst/>
          </a:prstGeom>
          <a:solidFill>
            <a:srgbClr val="CC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buClr>
                <a:srgbClr val="000000"/>
              </a:buClr>
              <a:buSzPct val="100000"/>
              <a:buFont typeface="Calibri" pitchFamily="34" charset="0"/>
              <a:buNone/>
            </a:pPr>
            <a:r>
              <a:rPr lang="en-US" sz="2000">
                <a:latin typeface="Times New Roman" pitchFamily="18" charset="0"/>
              </a:rPr>
              <a:t>Tracking</a:t>
            </a:r>
          </a:p>
        </p:txBody>
      </p:sp>
      <p:sp>
        <p:nvSpPr>
          <p:cNvPr id="20501" name="Text Box 21"/>
          <p:cNvSpPr txBox="1">
            <a:spLocks noChangeArrowheads="1"/>
          </p:cNvSpPr>
          <p:nvPr/>
        </p:nvSpPr>
        <p:spPr bwMode="auto">
          <a:xfrm>
            <a:off x="4013200" y="6099175"/>
            <a:ext cx="1682750" cy="406400"/>
          </a:xfrm>
          <a:prstGeom prst="rect">
            <a:avLst/>
          </a:prstGeom>
          <a:solidFill>
            <a:srgbClr val="00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buClr>
                <a:srgbClr val="000000"/>
              </a:buClr>
              <a:buSzPct val="100000"/>
              <a:buFont typeface="Calibri" pitchFamily="34" charset="0"/>
              <a:buNone/>
            </a:pPr>
            <a:r>
              <a:rPr lang="en-US" sz="2000">
                <a:latin typeface="Times New Roman" pitchFamily="18" charset="0"/>
              </a:rPr>
              <a:t>Matrix Math</a:t>
            </a:r>
          </a:p>
        </p:txBody>
      </p:sp>
      <p:sp>
        <p:nvSpPr>
          <p:cNvPr id="20502" name="Text Box 23"/>
          <p:cNvSpPr txBox="1">
            <a:spLocks noChangeArrowheads="1"/>
          </p:cNvSpPr>
          <p:nvPr/>
        </p:nvSpPr>
        <p:spPr bwMode="auto">
          <a:xfrm>
            <a:off x="6946900" y="3663950"/>
            <a:ext cx="2000250" cy="711200"/>
          </a:xfrm>
          <a:prstGeom prst="rect">
            <a:avLst/>
          </a:prstGeom>
          <a:solidFill>
            <a:srgbClr val="CC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buClr>
                <a:srgbClr val="000000"/>
              </a:buClr>
              <a:buSzPct val="100000"/>
              <a:buFont typeface="Calibri" pitchFamily="34" charset="0"/>
              <a:buNone/>
            </a:pPr>
            <a:r>
              <a:rPr lang="en-US" sz="2000">
                <a:latin typeface="Times New Roman" pitchFamily="18" charset="0"/>
              </a:rPr>
              <a:t>Utilities and </a:t>
            </a:r>
          </a:p>
          <a:p>
            <a:pPr eaLnBrk="0" hangingPunct="0">
              <a:buClr>
                <a:srgbClr val="000000"/>
              </a:buClr>
              <a:buSzPct val="100000"/>
              <a:buFont typeface="Calibri" pitchFamily="34" charset="0"/>
              <a:buNone/>
            </a:pPr>
            <a:r>
              <a:rPr lang="en-US" sz="2000">
                <a:latin typeface="Times New Roman" pitchFamily="18" charset="0"/>
              </a:rPr>
              <a:t>Data Structures</a:t>
            </a:r>
          </a:p>
        </p:txBody>
      </p:sp>
      <p:sp>
        <p:nvSpPr>
          <p:cNvPr id="20503" name="Text Box 24"/>
          <p:cNvSpPr txBox="1">
            <a:spLocks noChangeArrowheads="1"/>
          </p:cNvSpPr>
          <p:nvPr/>
        </p:nvSpPr>
        <p:spPr bwMode="auto">
          <a:xfrm>
            <a:off x="7051675" y="5113338"/>
            <a:ext cx="1574800" cy="406400"/>
          </a:xfrm>
          <a:prstGeom prst="rect">
            <a:avLst/>
          </a:prstGeom>
          <a:solidFill>
            <a:srgbClr val="CC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buClr>
                <a:srgbClr val="000000"/>
              </a:buClr>
              <a:buSzPct val="100000"/>
              <a:buFont typeface="Calibri" pitchFamily="34" charset="0"/>
              <a:buNone/>
            </a:pPr>
            <a:r>
              <a:rPr lang="en-US" sz="2000">
                <a:latin typeface="Times New Roman" pitchFamily="18" charset="0"/>
              </a:rPr>
              <a:t>Fitting</a:t>
            </a:r>
          </a:p>
        </p:txBody>
      </p:sp>
      <p:sp>
        <p:nvSpPr>
          <p:cNvPr id="20504" name="Text Box 26"/>
          <p:cNvSpPr txBox="1">
            <a:spLocks noChangeArrowheads="1"/>
          </p:cNvSpPr>
          <p:nvPr/>
        </p:nvSpPr>
        <p:spPr bwMode="auto">
          <a:xfrm>
            <a:off x="6946900" y="1036638"/>
            <a:ext cx="2016125" cy="406400"/>
          </a:xfrm>
          <a:prstGeom prst="rect">
            <a:avLst/>
          </a:prstGeom>
          <a:solidFill>
            <a:srgbClr val="CC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buClr>
                <a:srgbClr val="000000"/>
              </a:buClr>
              <a:buSzPct val="100000"/>
              <a:buFont typeface="Calibri" pitchFamily="34" charset="0"/>
              <a:buNone/>
            </a:pPr>
            <a:r>
              <a:rPr lang="en-US" sz="2000">
                <a:latin typeface="Times New Roman" pitchFamily="18" charset="0"/>
              </a:rPr>
              <a:t>Image Pyramids</a:t>
            </a:r>
          </a:p>
        </p:txBody>
      </p:sp>
      <p:pic>
        <p:nvPicPr>
          <p:cNvPr id="220195" name="SimpleSnake.avi">
            <a:hlinkClick r:id="" action="ppaction://media"/>
          </p:cNvPr>
          <p:cNvPicPr>
            <a:picLocks noRot="1" noChangeAspect="1" noChangeArrowheads="1"/>
          </p:cNvPicPr>
          <p:nvPr>
            <a:videoFile r:link="rId1"/>
          </p:nvPr>
        </p:nvPicPr>
        <p:blipFill>
          <a:blip r:embed="rId21"/>
          <a:srcRect/>
          <a:stretch>
            <a:fillRect/>
          </a:stretch>
        </p:blipFill>
        <p:spPr bwMode="auto">
          <a:xfrm>
            <a:off x="7056438" y="5514975"/>
            <a:ext cx="893762" cy="669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0197" name="calib_3D.avi">
            <a:hlinkClick r:id="" action="ppaction://media"/>
          </p:cNvPr>
          <p:cNvPicPr>
            <a:picLocks noRot="1" noChangeAspect="1" noChangeArrowheads="1"/>
          </p:cNvPicPr>
          <p:nvPr>
            <a:videoFile r:link="rId2"/>
          </p:nvPr>
        </p:nvPicPr>
        <p:blipFill>
          <a:blip r:embed="rId22"/>
          <a:srcRect/>
          <a:stretch>
            <a:fillRect/>
          </a:stretch>
        </p:blipFill>
        <p:spPr bwMode="auto">
          <a:xfrm>
            <a:off x="5868988" y="2938463"/>
            <a:ext cx="1063625" cy="498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0199" name="undistortion.avi">
            <a:hlinkClick r:id="" action="ppaction://media"/>
          </p:cNvPr>
          <p:cNvPicPr>
            <a:picLocks noRot="1" noChangeAspect="1" noChangeArrowheads="1"/>
          </p:cNvPicPr>
          <p:nvPr>
            <a:videoFile r:link="rId3"/>
          </p:nvPr>
        </p:nvPicPr>
        <p:blipFill>
          <a:blip r:embed="rId23"/>
          <a:srcRect/>
          <a:stretch>
            <a:fillRect/>
          </a:stretch>
        </p:blipFill>
        <p:spPr bwMode="auto">
          <a:xfrm>
            <a:off x="8362950" y="2343150"/>
            <a:ext cx="781050" cy="585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08" name="Picture 37" descr="C:\Users\Gary Bradski\Projects\opencvbook\figs\incoming\11-12.png"/>
          <p:cNvPicPr>
            <a:picLocks noChangeAspect="1" noChangeArrowheads="1"/>
          </p:cNvPicPr>
          <p:nvPr/>
        </p:nvPicPr>
        <p:blipFill>
          <a:blip r:embed="rId24"/>
          <a:srcRect/>
          <a:stretch>
            <a:fillRect/>
          </a:stretch>
        </p:blipFill>
        <p:spPr bwMode="auto">
          <a:xfrm>
            <a:off x="7572375" y="2909888"/>
            <a:ext cx="1571625" cy="574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" name="Rectangle 40"/>
          <p:cNvSpPr/>
          <p:nvPr/>
        </p:nvSpPr>
        <p:spPr>
          <a:xfrm>
            <a:off x="7496175" y="3352800"/>
            <a:ext cx="876300" cy="2000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alibri" pitchFamily="34" charset="0"/>
              <a:buNone/>
              <a:defRPr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510" name="Text Box 25"/>
          <p:cNvSpPr txBox="1">
            <a:spLocks noChangeArrowheads="1"/>
          </p:cNvSpPr>
          <p:nvPr/>
        </p:nvSpPr>
        <p:spPr bwMode="auto">
          <a:xfrm>
            <a:off x="6946900" y="2351088"/>
            <a:ext cx="1447800" cy="1016000"/>
          </a:xfrm>
          <a:prstGeom prst="rect">
            <a:avLst/>
          </a:prstGeom>
          <a:solidFill>
            <a:srgbClr val="CC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buClr>
                <a:srgbClr val="000000"/>
              </a:buClr>
              <a:buSzPct val="100000"/>
              <a:buFont typeface="Calibri" pitchFamily="34" charset="0"/>
              <a:buNone/>
            </a:pPr>
            <a:r>
              <a:rPr lang="en-US" sz="2000">
                <a:latin typeface="Times New Roman" pitchFamily="18" charset="0"/>
              </a:rPr>
              <a:t>Camera </a:t>
            </a:r>
          </a:p>
          <a:p>
            <a:pPr eaLnBrk="0" hangingPunct="0">
              <a:buClr>
                <a:srgbClr val="000000"/>
              </a:buClr>
              <a:buSzPct val="100000"/>
              <a:buFont typeface="Calibri" pitchFamily="34" charset="0"/>
              <a:buNone/>
            </a:pPr>
            <a:r>
              <a:rPr lang="en-US" sz="2000">
                <a:latin typeface="Times New Roman" pitchFamily="18" charset="0"/>
              </a:rPr>
              <a:t>calibration,</a:t>
            </a:r>
          </a:p>
          <a:p>
            <a:pPr eaLnBrk="0" hangingPunct="0">
              <a:buClr>
                <a:srgbClr val="000000"/>
              </a:buClr>
              <a:buSzPct val="100000"/>
              <a:buFont typeface="Calibri" pitchFamily="34" charset="0"/>
              <a:buNone/>
            </a:pPr>
            <a:r>
              <a:rPr lang="en-US" sz="2000">
                <a:latin typeface="Times New Roman" pitchFamily="18" charset="0"/>
              </a:rPr>
              <a:t>Stereo, 3D</a:t>
            </a:r>
          </a:p>
        </p:txBody>
      </p:sp>
      <p:pic>
        <p:nvPicPr>
          <p:cNvPr id="20511" name="Picture 38" descr="C:\Users\Gary Bradski\Projects\opencvbook\figs\incoming\13-2.gif"/>
          <p:cNvPicPr>
            <a:picLocks noChangeAspect="1" noChangeArrowheads="1"/>
          </p:cNvPicPr>
          <p:nvPr/>
        </p:nvPicPr>
        <p:blipFill>
          <a:blip r:embed="rId25"/>
          <a:srcRect/>
          <a:stretch>
            <a:fillRect/>
          </a:stretch>
        </p:blipFill>
        <p:spPr bwMode="auto">
          <a:xfrm>
            <a:off x="1138238" y="6138863"/>
            <a:ext cx="1023937" cy="719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2" name="Picture 39" descr="C:\Users\Gary Bradski\Projects\opencvbook\figs\incoming\10-17.jpg"/>
          <p:cNvPicPr>
            <a:picLocks noChangeAspect="1" noChangeArrowheads="1"/>
          </p:cNvPicPr>
          <p:nvPr/>
        </p:nvPicPr>
        <p:blipFill>
          <a:blip r:embed="rId26"/>
          <a:srcRect/>
          <a:stretch>
            <a:fillRect/>
          </a:stretch>
        </p:blipFill>
        <p:spPr bwMode="auto">
          <a:xfrm>
            <a:off x="4000500" y="4991100"/>
            <a:ext cx="812800" cy="955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3" name="Picture 40" descr="C:\Users\Gary Bradski\Projects\opencvbook\figs\incoming\3-7.gif"/>
          <p:cNvPicPr>
            <a:picLocks noChangeAspect="1" noChangeArrowheads="1"/>
          </p:cNvPicPr>
          <p:nvPr/>
        </p:nvPicPr>
        <p:blipFill>
          <a:blip r:embed="rId27"/>
          <a:srcRect/>
          <a:stretch>
            <a:fillRect/>
          </a:stretch>
        </p:blipFill>
        <p:spPr bwMode="auto">
          <a:xfrm>
            <a:off x="7967663" y="5534025"/>
            <a:ext cx="919162" cy="777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4" name="Picture 41" descr="C:\Users\Gary Bradski\Projects\opencvbook\figs\incoming\3-1.gif"/>
          <p:cNvPicPr>
            <a:picLocks noChangeAspect="1" noChangeArrowheads="1"/>
          </p:cNvPicPr>
          <p:nvPr/>
        </p:nvPicPr>
        <p:blipFill>
          <a:blip r:embed="rId28"/>
          <a:srcRect/>
          <a:stretch>
            <a:fillRect/>
          </a:stretch>
        </p:blipFill>
        <p:spPr bwMode="auto">
          <a:xfrm>
            <a:off x="6719888" y="4381500"/>
            <a:ext cx="1179512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5" name="Picture 42" descr="C:\Users\Gary Bradski\Projects\opencvbook\figs\incoming\7-6.jpg"/>
          <p:cNvPicPr>
            <a:picLocks noChangeAspect="1" noChangeArrowheads="1"/>
          </p:cNvPicPr>
          <p:nvPr/>
        </p:nvPicPr>
        <p:blipFill>
          <a:blip r:embed="rId29"/>
          <a:srcRect/>
          <a:stretch>
            <a:fillRect/>
          </a:stretch>
        </p:blipFill>
        <p:spPr bwMode="auto">
          <a:xfrm>
            <a:off x="1095375" y="2781300"/>
            <a:ext cx="744538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6" name="Picture 43" descr="C:\Users\Gary Bradski\Projects\opencvbook\figs\incoming\6-11.jpg"/>
          <p:cNvPicPr>
            <a:picLocks noChangeAspect="1" noChangeArrowheads="1"/>
          </p:cNvPicPr>
          <p:nvPr/>
        </p:nvPicPr>
        <p:blipFill>
          <a:blip r:embed="rId30"/>
          <a:srcRect/>
          <a:stretch>
            <a:fillRect/>
          </a:stretch>
        </p:blipFill>
        <p:spPr bwMode="auto">
          <a:xfrm>
            <a:off x="1076325" y="1476375"/>
            <a:ext cx="790575" cy="60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7" name="Picture 44" descr="C:\Users\Gary Bradski\Projects\opencvbook\figs\incoming\10-9.gif"/>
          <p:cNvPicPr>
            <a:picLocks noChangeAspect="1" noChangeArrowheads="1"/>
          </p:cNvPicPr>
          <p:nvPr/>
        </p:nvPicPr>
        <p:blipFill>
          <a:blip r:embed="rId31"/>
          <a:srcRect/>
          <a:stretch>
            <a:fillRect/>
          </a:stretch>
        </p:blipFill>
        <p:spPr bwMode="auto">
          <a:xfrm>
            <a:off x="7324725" y="1476375"/>
            <a:ext cx="1058863" cy="730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8" name="Picture 45" descr="C:\Users\Gary Bradski\Projects\opencvbook\figs\incoming\6-14.jpg"/>
          <p:cNvPicPr>
            <a:picLocks noChangeAspect="1" noChangeArrowheads="1"/>
          </p:cNvPicPr>
          <p:nvPr/>
        </p:nvPicPr>
        <p:blipFill>
          <a:blip r:embed="rId32"/>
          <a:srcRect/>
          <a:stretch>
            <a:fillRect/>
          </a:stretch>
        </p:blipFill>
        <p:spPr bwMode="auto">
          <a:xfrm>
            <a:off x="1095375" y="4048125"/>
            <a:ext cx="679450" cy="790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519" name="Text Box 17"/>
          <p:cNvSpPr txBox="1">
            <a:spLocks noChangeArrowheads="1"/>
          </p:cNvSpPr>
          <p:nvPr/>
        </p:nvSpPr>
        <p:spPr bwMode="auto">
          <a:xfrm>
            <a:off x="1079500" y="3670300"/>
            <a:ext cx="1574800" cy="406400"/>
          </a:xfrm>
          <a:prstGeom prst="rect">
            <a:avLst/>
          </a:prstGeom>
          <a:solidFill>
            <a:srgbClr val="CC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buClr>
                <a:srgbClr val="000000"/>
              </a:buClr>
              <a:buSzPct val="100000"/>
              <a:buFont typeface="Calibri" pitchFamily="34" charset="0"/>
              <a:buNone/>
            </a:pPr>
            <a:r>
              <a:rPr lang="en-US" sz="2000">
                <a:latin typeface="Times New Roman" pitchFamily="18" charset="0"/>
              </a:rPr>
              <a:t>Transforms</a:t>
            </a:r>
          </a:p>
        </p:txBody>
      </p:sp>
      <p:pic>
        <p:nvPicPr>
          <p:cNvPr id="20520" name="Picture 46" descr="C:\Users\Gary Bradski\Projects\opencvbook\figs\incoming\6-16.gif"/>
          <p:cNvPicPr>
            <a:picLocks noChangeAspect="1" noChangeArrowheads="1"/>
          </p:cNvPicPr>
          <p:nvPr/>
        </p:nvPicPr>
        <p:blipFill>
          <a:blip r:embed="rId33"/>
          <a:srcRect/>
          <a:stretch>
            <a:fillRect/>
          </a:stretch>
        </p:blipFill>
        <p:spPr bwMode="auto">
          <a:xfrm>
            <a:off x="1895475" y="2752725"/>
            <a:ext cx="1028700" cy="552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21" name="Picture 47" descr="C:\Users\Gary Bradski\Projects\opencvbook\figs\incoming\8-5.png"/>
          <p:cNvPicPr>
            <a:picLocks noChangeAspect="1" noChangeArrowheads="1"/>
          </p:cNvPicPr>
          <p:nvPr/>
        </p:nvPicPr>
        <p:blipFill>
          <a:blip r:embed="rId34"/>
          <a:srcRect/>
          <a:stretch>
            <a:fillRect/>
          </a:stretch>
        </p:blipFill>
        <p:spPr bwMode="auto">
          <a:xfrm>
            <a:off x="4124325" y="3671888"/>
            <a:ext cx="1447800" cy="768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522" name="Text Box 19"/>
          <p:cNvSpPr txBox="1">
            <a:spLocks noChangeArrowheads="1"/>
          </p:cNvSpPr>
          <p:nvPr/>
        </p:nvSpPr>
        <p:spPr bwMode="auto">
          <a:xfrm>
            <a:off x="4108450" y="3268663"/>
            <a:ext cx="1574800" cy="406400"/>
          </a:xfrm>
          <a:prstGeom prst="rect">
            <a:avLst/>
          </a:prstGeom>
          <a:solidFill>
            <a:srgbClr val="CC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buClr>
                <a:srgbClr val="000000"/>
              </a:buClr>
              <a:buSzPct val="100000"/>
              <a:buFont typeface="Calibri" pitchFamily="34" charset="0"/>
              <a:buNone/>
            </a:pPr>
            <a:r>
              <a:rPr lang="en-US" sz="2000">
                <a:latin typeface="Times New Roman" pitchFamily="18" charset="0"/>
              </a:rPr>
              <a:t>Features</a:t>
            </a:r>
          </a:p>
        </p:txBody>
      </p:sp>
      <p:pic>
        <p:nvPicPr>
          <p:cNvPr id="20523" name="Picture 48" descr="C:\Users\Gary Bradski\Projects\opencvbook\figs\incoming\8-12.png"/>
          <p:cNvPicPr>
            <a:picLocks noChangeAspect="1" noChangeArrowheads="1"/>
          </p:cNvPicPr>
          <p:nvPr/>
        </p:nvPicPr>
        <p:blipFill>
          <a:blip r:embed="rId35"/>
          <a:srcRect/>
          <a:stretch>
            <a:fillRect/>
          </a:stretch>
        </p:blipFill>
        <p:spPr bwMode="auto">
          <a:xfrm>
            <a:off x="4324350" y="2309813"/>
            <a:ext cx="844550" cy="919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524" name="Text Box 22"/>
          <p:cNvSpPr txBox="1">
            <a:spLocks noChangeArrowheads="1"/>
          </p:cNvSpPr>
          <p:nvPr/>
        </p:nvSpPr>
        <p:spPr bwMode="auto">
          <a:xfrm>
            <a:off x="4013200" y="1720850"/>
            <a:ext cx="1457325" cy="711200"/>
          </a:xfrm>
          <a:prstGeom prst="rect">
            <a:avLst/>
          </a:prstGeom>
          <a:solidFill>
            <a:srgbClr val="CCFF99">
              <a:alpha val="63921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buClr>
                <a:srgbClr val="000000"/>
              </a:buClr>
              <a:buSzPct val="100000"/>
              <a:buFont typeface="Calibri" pitchFamily="34" charset="0"/>
              <a:buNone/>
            </a:pPr>
            <a:r>
              <a:rPr lang="en-US" sz="2000">
                <a:latin typeface="Times New Roman" pitchFamily="18" charset="0"/>
              </a:rPr>
              <a:t>Geometric </a:t>
            </a:r>
          </a:p>
          <a:p>
            <a:pPr eaLnBrk="0" hangingPunct="0">
              <a:buClr>
                <a:srgbClr val="000000"/>
              </a:buClr>
              <a:buSzPct val="100000"/>
              <a:buFont typeface="Calibri" pitchFamily="34" charset="0"/>
              <a:buNone/>
            </a:pPr>
            <a:r>
              <a:rPr lang="en-US" sz="2000">
                <a:latin typeface="Times New Roman" pitchFamily="18" charset="0"/>
              </a:rPr>
              <a:t>descriptors</a:t>
            </a:r>
          </a:p>
        </p:txBody>
      </p:sp>
      <p:pic>
        <p:nvPicPr>
          <p:cNvPr id="20525" name="Picture 49" descr="C:\Users\Gary Bradski\Projects\opencvbook\figs\incoming\6-13.gif"/>
          <p:cNvPicPr>
            <a:picLocks noChangeAspect="1" noChangeArrowheads="1"/>
          </p:cNvPicPr>
          <p:nvPr/>
        </p:nvPicPr>
        <p:blipFill>
          <a:blip r:embed="rId36"/>
          <a:srcRect/>
          <a:stretch>
            <a:fillRect/>
          </a:stretch>
        </p:blipFill>
        <p:spPr bwMode="auto">
          <a:xfrm>
            <a:off x="1785938" y="4110038"/>
            <a:ext cx="1068387" cy="681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26" name="Picture 50" descr="C:\Users\Gary Bradski\Projects\opencvbook\figs\incoming\1-5.gif"/>
          <p:cNvPicPr>
            <a:picLocks noChangeAspect="1" noChangeArrowheads="1"/>
          </p:cNvPicPr>
          <p:nvPr/>
        </p:nvPicPr>
        <p:blipFill>
          <a:blip r:embed="rId37"/>
          <a:srcRect/>
          <a:stretch>
            <a:fillRect/>
          </a:stretch>
        </p:blipFill>
        <p:spPr bwMode="auto">
          <a:xfrm>
            <a:off x="7931150" y="4371975"/>
            <a:ext cx="1212850" cy="619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27" name="Picture 52" descr="C:\Users\Gary Bradski\Projects\opencvbook\figs\incoming\9-13.gif"/>
          <p:cNvPicPr>
            <a:picLocks noChangeAspect="1" noChangeArrowheads="1"/>
          </p:cNvPicPr>
          <p:nvPr/>
        </p:nvPicPr>
        <p:blipFill>
          <a:blip r:embed="rId38"/>
          <a:srcRect/>
          <a:stretch>
            <a:fillRect/>
          </a:stretch>
        </p:blipFill>
        <p:spPr bwMode="auto">
          <a:xfrm>
            <a:off x="6818313" y="6167438"/>
            <a:ext cx="1281112" cy="690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59" name="Straight Connector 58"/>
          <p:cNvCxnSpPr/>
          <p:nvPr/>
        </p:nvCxnSpPr>
        <p:spPr>
          <a:xfrm rot="10800000">
            <a:off x="0" y="952500"/>
            <a:ext cx="9144000" cy="1588"/>
          </a:xfrm>
          <a:prstGeom prst="line">
            <a:avLst/>
          </a:prstGeom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29" name="TextBox 59"/>
          <p:cNvSpPr txBox="1">
            <a:spLocks noChangeArrowheads="1"/>
          </p:cNvSpPr>
          <p:nvPr/>
        </p:nvSpPr>
        <p:spPr bwMode="auto">
          <a:xfrm>
            <a:off x="6997700" y="-87313"/>
            <a:ext cx="2301875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Clr>
                <a:srgbClr val="000000"/>
              </a:buClr>
              <a:buSzPct val="100000"/>
              <a:buFont typeface="Calibri" pitchFamily="34" charset="0"/>
              <a:buNone/>
            </a:pPr>
            <a:r>
              <a:rPr lang="en-US" sz="2400" b="1">
                <a:solidFill>
                  <a:srgbClr val="FFFFFF"/>
                </a:solidFill>
                <a:latin typeface="Calibri" pitchFamily="34" charset="0"/>
              </a:rPr>
              <a:t>Robot support</a:t>
            </a:r>
          </a:p>
        </p:txBody>
      </p:sp>
      <p:pic>
        <p:nvPicPr>
          <p:cNvPr id="20530" name="Picture 54" descr="C:\Users\Gary Bradski\Projects\opencvbook\figs\incoming\10-5.gif"/>
          <p:cNvPicPr>
            <a:picLocks noChangeAspect="1" noChangeArrowheads="1"/>
          </p:cNvPicPr>
          <p:nvPr/>
        </p:nvPicPr>
        <p:blipFill>
          <a:blip r:embed="rId39"/>
          <a:srcRect/>
          <a:stretch>
            <a:fillRect/>
          </a:stretch>
        </p:blipFill>
        <p:spPr bwMode="auto">
          <a:xfrm>
            <a:off x="4805363" y="5005388"/>
            <a:ext cx="1052512" cy="936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531" name="TextBox 52"/>
          <p:cNvSpPr txBox="1">
            <a:spLocks noChangeArrowheads="1"/>
          </p:cNvSpPr>
          <p:nvPr/>
        </p:nvSpPr>
        <p:spPr bwMode="auto">
          <a:xfrm>
            <a:off x="66675" y="620713"/>
            <a:ext cx="2392363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Clr>
                <a:srgbClr val="000000"/>
              </a:buClr>
              <a:buSzPct val="100000"/>
              <a:buFont typeface="Calibri" pitchFamily="34" charset="0"/>
              <a:buNone/>
            </a:pPr>
            <a:r>
              <a:rPr lang="en-US" sz="1400" b="1" i="1" u="sng">
                <a:solidFill>
                  <a:srgbClr val="0000FF"/>
                </a:solidFill>
                <a:latin typeface="Calibri" pitchFamily="34" charset="0"/>
              </a:rPr>
              <a:t>opencv.willowgarage.com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4064000" y="533400"/>
            <a:ext cx="3032125" cy="5238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alibri" pitchFamily="34" charset="0"/>
              <a:buNone/>
              <a:defRPr/>
            </a:pPr>
            <a:r>
              <a:rPr lang="en-US" sz="2800" b="1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&gt; 500 algorithms</a:t>
            </a:r>
          </a:p>
        </p:txBody>
      </p:sp>
      <p:sp>
        <p:nvSpPr>
          <p:cNvPr id="54" name="Slide Number Placeholder 5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DA226E3-6C08-4405-87AA-1C6AC2916639}" type="slidenum">
              <a:rPr lang="en-US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56" name="Footer Placeholder 5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Gary Bradski</a:t>
            </a:r>
          </a:p>
        </p:txBody>
      </p:sp>
      <p:pic>
        <p:nvPicPr>
          <p:cNvPr id="20535" name="Picture 56" descr="OpenCV_Logo.png"/>
          <p:cNvPicPr>
            <a:picLocks noChangeAspect="1"/>
          </p:cNvPicPr>
          <p:nvPr/>
        </p:nvPicPr>
        <p:blipFill>
          <a:blip r:embed="rId40"/>
          <a:srcRect/>
          <a:stretch>
            <a:fillRect/>
          </a:stretch>
        </p:blipFill>
        <p:spPr bwMode="auto">
          <a:xfrm>
            <a:off x="0" y="0"/>
            <a:ext cx="577850" cy="712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000" fill="hold"/>
                                        <p:tgtEl>
                                          <p:spTgt spid="22019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74900" fill="hold"/>
                                        <p:tgtEl>
                                          <p:spTgt spid="22019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1000" fill="hold"/>
                                        <p:tgtEl>
                                          <p:spTgt spid="22019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11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220195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22019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22019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0195"/>
                  </p:tgtEl>
                </p:cond>
              </p:nextCondLst>
            </p:seq>
            <p:video>
              <p:cMediaNode>
                <p:cTn id="1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220197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22019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22019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0197"/>
                  </p:tgtEl>
                </p:cond>
              </p:nextCondLst>
            </p:seq>
            <p:video>
              <p:cMediaNode>
                <p:cTn id="23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220199"/>
                </p:tgtEl>
              </p:cMediaNode>
            </p:video>
            <p:seq concurrent="1" nextAc="seek">
              <p:cTn id="24" restart="whenNotActive" fill="hold" evtFilter="cancelBubble" nodeType="interactiveSeq">
                <p:stCondLst>
                  <p:cond evt="onClick" delay="0">
                    <p:tgtEl>
                      <p:spTgt spid="22019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" fill="hold">
                      <p:stCondLst>
                        <p:cond delay="0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8" dur="1" fill="hold"/>
                                        <p:tgtEl>
                                          <p:spTgt spid="22019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0199"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Title 1"/>
          <p:cNvSpPr>
            <a:spLocks noGrp="1"/>
          </p:cNvSpPr>
          <p:nvPr>
            <p:ph type="title"/>
          </p:nvPr>
        </p:nvSpPr>
        <p:spPr>
          <a:xfrm>
            <a:off x="379413" y="-355600"/>
            <a:ext cx="8229600" cy="1143000"/>
          </a:xfrm>
        </p:spPr>
        <p:txBody>
          <a:bodyPr/>
          <a:lstStyle/>
          <a:p>
            <a:r>
              <a:rPr lang="en-US" sz="3600" smtClean="0"/>
              <a:t>New C++ API: Usage Example</a:t>
            </a:r>
          </a:p>
        </p:txBody>
      </p:sp>
      <p:sp>
        <p:nvSpPr>
          <p:cNvPr id="64514" name="Rectangle 3"/>
          <p:cNvSpPr>
            <a:spLocks noChangeArrowheads="1"/>
          </p:cNvSpPr>
          <p:nvPr/>
        </p:nvSpPr>
        <p:spPr bwMode="auto">
          <a:xfrm>
            <a:off x="0" y="1539875"/>
            <a:ext cx="4770438" cy="5078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200">
                <a:latin typeface="Calibri" pitchFamily="34" charset="0"/>
              </a:rPr>
              <a:t>double calcGradients(const IplImage *src, int aperture_size = 7)</a:t>
            </a:r>
          </a:p>
          <a:p>
            <a:r>
              <a:rPr lang="en-US" sz="1200">
                <a:latin typeface="Calibri" pitchFamily="34" charset="0"/>
              </a:rPr>
              <a:t>{</a:t>
            </a:r>
          </a:p>
          <a:p>
            <a:r>
              <a:rPr lang="en-US" sz="1200">
                <a:latin typeface="Calibri" pitchFamily="34" charset="0"/>
              </a:rPr>
              <a:t>    CvSize sz = cvGetSize(src);</a:t>
            </a:r>
          </a:p>
          <a:p>
            <a:r>
              <a:rPr lang="en-US" sz="1200">
                <a:latin typeface="Calibri" pitchFamily="34" charset="0"/>
              </a:rPr>
              <a:t>      IplImage* img16_x = cvCreateImage( sz, IPL_DEPTH_16S, 1);</a:t>
            </a:r>
          </a:p>
          <a:p>
            <a:r>
              <a:rPr lang="en-US" sz="1200">
                <a:latin typeface="Calibri" pitchFamily="34" charset="0"/>
              </a:rPr>
              <a:t>      IplImage* img16_y = cvCreateImage( sz, IPL_DEPTH_16S, 1);</a:t>
            </a:r>
          </a:p>
          <a:p>
            <a:r>
              <a:rPr lang="en-US" sz="1200">
                <a:latin typeface="Calibri" pitchFamily="34" charset="0"/>
              </a:rPr>
              <a:t> </a:t>
            </a:r>
          </a:p>
          <a:p>
            <a:r>
              <a:rPr lang="en-US" sz="1200">
                <a:latin typeface="Calibri" pitchFamily="34" charset="0"/>
              </a:rPr>
              <a:t>      cvSobel( src, img16_x, 1, 0, aperture_size);</a:t>
            </a:r>
          </a:p>
          <a:p>
            <a:r>
              <a:rPr lang="en-US" sz="1200">
                <a:latin typeface="Calibri" pitchFamily="34" charset="0"/>
              </a:rPr>
              <a:t>      cvSobel( src, img16_y, 0, 1, aperture_size);</a:t>
            </a:r>
          </a:p>
          <a:p>
            <a:r>
              <a:rPr lang="en-US" sz="1200">
                <a:latin typeface="Calibri" pitchFamily="34" charset="0"/>
              </a:rPr>
              <a:t> </a:t>
            </a:r>
          </a:p>
          <a:p>
            <a:r>
              <a:rPr lang="en-US" sz="1200">
                <a:latin typeface="Calibri" pitchFamily="34" charset="0"/>
              </a:rPr>
              <a:t>    IplImage* imgF_x = cvCreateImage( sz, IPL_DEPTH_32F, 1);</a:t>
            </a:r>
          </a:p>
          <a:p>
            <a:r>
              <a:rPr lang="en-US" sz="1200">
                <a:latin typeface="Calibri" pitchFamily="34" charset="0"/>
              </a:rPr>
              <a:t>    IplImage* imgF_y = cvCreateImage( sz, IPL_DEPTH_32F, 1);</a:t>
            </a:r>
          </a:p>
          <a:p>
            <a:r>
              <a:rPr lang="en-US" sz="1200">
                <a:latin typeface="Calibri" pitchFamily="34" charset="0"/>
              </a:rPr>
              <a:t> </a:t>
            </a:r>
          </a:p>
          <a:p>
            <a:r>
              <a:rPr lang="en-US" sz="1200">
                <a:latin typeface="Calibri" pitchFamily="34" charset="0"/>
              </a:rPr>
              <a:t>    cvScale(img16_x, imgF_x);</a:t>
            </a:r>
          </a:p>
          <a:p>
            <a:r>
              <a:rPr lang="en-US" sz="1200">
                <a:latin typeface="Calibri" pitchFamily="34" charset="0"/>
              </a:rPr>
              <a:t>    cvScale(img16_y, imgF_y);    </a:t>
            </a:r>
          </a:p>
          <a:p>
            <a:r>
              <a:rPr lang="en-US" sz="1200">
                <a:latin typeface="Calibri" pitchFamily="34" charset="0"/>
              </a:rPr>
              <a:t> </a:t>
            </a:r>
          </a:p>
          <a:p>
            <a:r>
              <a:rPr lang="en-US" sz="1200">
                <a:latin typeface="Calibri" pitchFamily="34" charset="0"/>
              </a:rPr>
              <a:t>    IplImage* magnitude = cvCreateImage( sz, IPL_DEPTH_32F, 1);</a:t>
            </a:r>
          </a:p>
          <a:p>
            <a:r>
              <a:rPr lang="en-US" sz="1200">
                <a:latin typeface="Calibri" pitchFamily="34" charset="0"/>
              </a:rPr>
              <a:t>    cvCartToPolar(imgF_x, imgF_y, magnitude);</a:t>
            </a:r>
          </a:p>
          <a:p>
            <a:r>
              <a:rPr lang="en-US" sz="1200">
                <a:latin typeface="Calibri" pitchFamily="34" charset="0"/>
              </a:rPr>
              <a:t>    double res = cvSum(magnitude).val[0];</a:t>
            </a:r>
          </a:p>
          <a:p>
            <a:r>
              <a:rPr lang="en-US" sz="1200">
                <a:latin typeface="Calibri" pitchFamily="34" charset="0"/>
              </a:rPr>
              <a:t> </a:t>
            </a:r>
          </a:p>
          <a:p>
            <a:r>
              <a:rPr lang="en-US" sz="1200">
                <a:latin typeface="Calibri" pitchFamily="34" charset="0"/>
              </a:rPr>
              <a:t>    cvReleaseImage( &amp;magnitude ); </a:t>
            </a:r>
          </a:p>
          <a:p>
            <a:r>
              <a:rPr lang="en-US" sz="1200">
                <a:latin typeface="Calibri" pitchFamily="34" charset="0"/>
              </a:rPr>
              <a:t>    cvReleaseImage(&amp;imgF_x);</a:t>
            </a:r>
          </a:p>
          <a:p>
            <a:r>
              <a:rPr lang="en-US" sz="1200">
                <a:latin typeface="Calibri" pitchFamily="34" charset="0"/>
              </a:rPr>
              <a:t>      cvReleaseImage(&amp;imgF_y);</a:t>
            </a:r>
          </a:p>
          <a:p>
            <a:r>
              <a:rPr lang="en-US" sz="1200">
                <a:latin typeface="Calibri" pitchFamily="34" charset="0"/>
              </a:rPr>
              <a:t>      cvReleaseImage(&amp;img16_x);</a:t>
            </a:r>
          </a:p>
          <a:p>
            <a:r>
              <a:rPr lang="en-US" sz="1200">
                <a:latin typeface="Calibri" pitchFamily="34" charset="0"/>
              </a:rPr>
              <a:t>      cvReleaseImage(&amp;img16_y);</a:t>
            </a:r>
          </a:p>
          <a:p>
            <a:r>
              <a:rPr lang="en-US" sz="1200">
                <a:latin typeface="Calibri" pitchFamily="34" charset="0"/>
              </a:rPr>
              <a:t> </a:t>
            </a:r>
          </a:p>
          <a:p>
            <a:r>
              <a:rPr lang="en-US" sz="1200">
                <a:latin typeface="Calibri" pitchFamily="34" charset="0"/>
              </a:rPr>
              <a:t>    return res;</a:t>
            </a:r>
          </a:p>
          <a:p>
            <a:r>
              <a:rPr lang="en-US" sz="1200">
                <a:latin typeface="Calibri" pitchFamily="34" charset="0"/>
              </a:rPr>
              <a:t>}</a:t>
            </a:r>
          </a:p>
        </p:txBody>
      </p:sp>
      <p:sp>
        <p:nvSpPr>
          <p:cNvPr id="64515" name="Rectangle 4"/>
          <p:cNvSpPr>
            <a:spLocks noChangeArrowheads="1"/>
          </p:cNvSpPr>
          <p:nvPr/>
        </p:nvSpPr>
        <p:spPr bwMode="auto">
          <a:xfrm>
            <a:off x="5114925" y="1539875"/>
            <a:ext cx="3471863" cy="1939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200">
                <a:latin typeface="Calibri" pitchFamily="34" charset="0"/>
              </a:rPr>
              <a:t>double contrast_measure(const Mat&amp; img)</a:t>
            </a:r>
          </a:p>
          <a:p>
            <a:r>
              <a:rPr lang="en-US" sz="1200">
                <a:latin typeface="Calibri" pitchFamily="34" charset="0"/>
              </a:rPr>
              <a:t>{</a:t>
            </a:r>
          </a:p>
          <a:p>
            <a:r>
              <a:rPr lang="en-US" sz="1200">
                <a:latin typeface="Calibri" pitchFamily="34" charset="0"/>
              </a:rPr>
              <a:t>  Mat dx, dy;</a:t>
            </a:r>
          </a:p>
          <a:p>
            <a:endParaRPr lang="en-US" sz="1200">
              <a:latin typeface="Calibri" pitchFamily="34" charset="0"/>
            </a:endParaRPr>
          </a:p>
          <a:p>
            <a:r>
              <a:rPr lang="en-US" sz="1200">
                <a:latin typeface="Calibri" pitchFamily="34" charset="0"/>
              </a:rPr>
              <a:t>  Sobel(img, dx, 1, 0, 3, CV_32F);</a:t>
            </a:r>
          </a:p>
          <a:p>
            <a:r>
              <a:rPr lang="en-US" sz="1200">
                <a:latin typeface="Calibri" pitchFamily="34" charset="0"/>
              </a:rPr>
              <a:t>  Sobel(img, dy, 0, 1, 3, CV_32F);</a:t>
            </a:r>
          </a:p>
          <a:p>
            <a:r>
              <a:rPr lang="en-US" sz="1200">
                <a:latin typeface="Calibri" pitchFamily="34" charset="0"/>
              </a:rPr>
              <a:t>  magnitude(dx, dy, dx);</a:t>
            </a:r>
          </a:p>
          <a:p>
            <a:endParaRPr lang="en-US" sz="1200">
              <a:latin typeface="Calibri" pitchFamily="34" charset="0"/>
            </a:endParaRPr>
          </a:p>
          <a:p>
            <a:r>
              <a:rPr lang="en-US" sz="1200">
                <a:latin typeface="Calibri" pitchFamily="34" charset="0"/>
              </a:rPr>
              <a:t>  return sum(dx)[0];</a:t>
            </a:r>
          </a:p>
          <a:p>
            <a:r>
              <a:rPr lang="en-US" sz="1200">
                <a:latin typeface="Calibri" pitchFamily="34" charset="0"/>
              </a:rPr>
              <a:t>}</a:t>
            </a:r>
          </a:p>
        </p:txBody>
      </p:sp>
      <p:sp>
        <p:nvSpPr>
          <p:cNvPr id="64516" name="TextBox 5"/>
          <p:cNvSpPr txBox="1">
            <a:spLocks noChangeArrowheads="1"/>
          </p:cNvSpPr>
          <p:nvPr/>
        </p:nvSpPr>
        <p:spPr bwMode="auto">
          <a:xfrm>
            <a:off x="2997200" y="609600"/>
            <a:ext cx="2085975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1" u="sng">
                <a:latin typeface="Calibri" pitchFamily="34" charset="0"/>
              </a:rPr>
              <a:t>Focus Detector</a:t>
            </a:r>
          </a:p>
        </p:txBody>
      </p:sp>
      <p:sp>
        <p:nvSpPr>
          <p:cNvPr id="64517" name="TextBox 6"/>
          <p:cNvSpPr txBox="1">
            <a:spLocks noChangeArrowheads="1"/>
          </p:cNvSpPr>
          <p:nvPr/>
        </p:nvSpPr>
        <p:spPr bwMode="auto">
          <a:xfrm>
            <a:off x="52388" y="1073150"/>
            <a:ext cx="474662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b="1" u="sng">
                <a:latin typeface="Calibri" pitchFamily="34" charset="0"/>
              </a:rPr>
              <a:t>C:</a:t>
            </a:r>
          </a:p>
        </p:txBody>
      </p:sp>
      <p:sp>
        <p:nvSpPr>
          <p:cNvPr id="64518" name="TextBox 7"/>
          <p:cNvSpPr txBox="1">
            <a:spLocks noChangeArrowheads="1"/>
          </p:cNvSpPr>
          <p:nvPr/>
        </p:nvSpPr>
        <p:spPr bwMode="auto">
          <a:xfrm>
            <a:off x="5081588" y="1073150"/>
            <a:ext cx="83820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b="1" u="sng">
                <a:latin typeface="Calibri" pitchFamily="34" charset="0"/>
              </a:rPr>
              <a:t>C++:</a:t>
            </a:r>
          </a:p>
        </p:txBody>
      </p:sp>
      <p:sp>
        <p:nvSpPr>
          <p:cNvPr id="64519" name="Slide Number Placeholder 7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661441ED-4FF1-4529-B23C-023112C99BEB}" type="slidenum">
              <a:rPr lang="en-US">
                <a:solidFill>
                  <a:schemeClr val="tx1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40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64520" name="Picture 9" descr="OpenCV_Logo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551863" y="647700"/>
            <a:ext cx="577850" cy="71278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Title 1"/>
          <p:cNvSpPr>
            <a:spLocks noGrp="1"/>
          </p:cNvSpPr>
          <p:nvPr>
            <p:ph type="title"/>
          </p:nvPr>
        </p:nvSpPr>
        <p:spPr>
          <a:xfrm>
            <a:off x="438150" y="0"/>
            <a:ext cx="8229600" cy="1143000"/>
          </a:xfrm>
        </p:spPr>
        <p:txBody>
          <a:bodyPr/>
          <a:lstStyle/>
          <a:p>
            <a:r>
              <a:rPr lang="en-US" smtClean="0"/>
              <a:t>Pyramid</a:t>
            </a:r>
          </a:p>
        </p:txBody>
      </p:sp>
      <p:sp>
        <p:nvSpPr>
          <p:cNvPr id="3" name="Rectangle 2"/>
          <p:cNvSpPr/>
          <p:nvPr/>
        </p:nvSpPr>
        <p:spPr>
          <a:xfrm>
            <a:off x="1714500" y="1041400"/>
            <a:ext cx="5848350" cy="5446713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>
                <a:solidFill>
                  <a:srgbClr val="0000FF"/>
                </a:solidFill>
                <a:latin typeface="+mn-lt"/>
              </a:rPr>
              <a:t>/*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>
                <a:solidFill>
                  <a:srgbClr val="0000FF"/>
                </a:solidFill>
                <a:latin typeface="+mn-lt"/>
              </a:rPr>
              <a:t> * </a:t>
            </a:r>
            <a:r>
              <a:rPr lang="en-US" sz="1200" b="1" u="sng">
                <a:solidFill>
                  <a:srgbClr val="0000FF"/>
                </a:solidFill>
                <a:latin typeface="+mn-lt"/>
              </a:rPr>
              <a:t>Make an image pyramid with levels of arbitrary scale reduction (0,1)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>
                <a:solidFill>
                  <a:srgbClr val="0000FF"/>
                </a:solidFill>
                <a:latin typeface="+mn-lt"/>
              </a:rPr>
              <a:t> * </a:t>
            </a:r>
            <a:r>
              <a:rPr lang="en-US" sz="1200" b="1">
                <a:solidFill>
                  <a:srgbClr val="0000FF"/>
                </a:solidFill>
                <a:latin typeface="+mn-lt"/>
              </a:rPr>
              <a:t>M</a:t>
            </a:r>
            <a:r>
              <a:rPr lang="en-US" sz="1200">
                <a:solidFill>
                  <a:srgbClr val="0000FF"/>
                </a:solidFill>
                <a:latin typeface="+mn-lt"/>
              </a:rPr>
              <a:t> 	Input image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>
                <a:solidFill>
                  <a:srgbClr val="0000FF"/>
                </a:solidFill>
                <a:latin typeface="+mn-lt"/>
              </a:rPr>
              <a:t> * </a:t>
            </a:r>
            <a:r>
              <a:rPr lang="en-US" sz="1200" b="1">
                <a:solidFill>
                  <a:srgbClr val="0000FF"/>
                </a:solidFill>
                <a:latin typeface="+mn-lt"/>
              </a:rPr>
              <a:t>reduction</a:t>
            </a:r>
            <a:r>
              <a:rPr lang="en-US" sz="1200">
                <a:solidFill>
                  <a:srgbClr val="0000FF"/>
                </a:solidFill>
                <a:latin typeface="+mn-lt"/>
              </a:rPr>
              <a:t> 	Scaling factor 1&gt;reduction&gt;0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>
                <a:solidFill>
                  <a:srgbClr val="0000FF"/>
                </a:solidFill>
                <a:latin typeface="+mn-lt"/>
              </a:rPr>
              <a:t> * </a:t>
            </a:r>
            <a:r>
              <a:rPr lang="en-US" sz="1200" b="1">
                <a:solidFill>
                  <a:srgbClr val="0000FF"/>
                </a:solidFill>
                <a:latin typeface="+mn-lt"/>
              </a:rPr>
              <a:t>levels</a:t>
            </a:r>
            <a:r>
              <a:rPr lang="en-US" sz="1200">
                <a:solidFill>
                  <a:srgbClr val="0000FF"/>
                </a:solidFill>
                <a:latin typeface="+mn-lt"/>
              </a:rPr>
              <a:t> 	How many levels of pyramid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>
                <a:solidFill>
                  <a:srgbClr val="0000FF"/>
                </a:solidFill>
                <a:latin typeface="+mn-lt"/>
              </a:rPr>
              <a:t> * </a:t>
            </a:r>
            <a:r>
              <a:rPr lang="en-US" sz="1200" b="1">
                <a:solidFill>
                  <a:srgbClr val="0000FF"/>
                </a:solidFill>
                <a:latin typeface="+mn-lt"/>
              </a:rPr>
              <a:t>pyr</a:t>
            </a:r>
            <a:r>
              <a:rPr lang="en-US" sz="1200">
                <a:solidFill>
                  <a:srgbClr val="0000FF"/>
                </a:solidFill>
                <a:latin typeface="+mn-lt"/>
              </a:rPr>
              <a:t> 	std vector containing the pyramid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>
                <a:solidFill>
                  <a:srgbClr val="0000FF"/>
                </a:solidFill>
                <a:latin typeface="+mn-lt"/>
              </a:rPr>
              <a:t> * </a:t>
            </a:r>
            <a:r>
              <a:rPr lang="en-US" sz="1200" b="1">
                <a:solidFill>
                  <a:srgbClr val="0000FF"/>
                </a:solidFill>
                <a:latin typeface="+mn-lt"/>
              </a:rPr>
              <a:t>sz</a:t>
            </a:r>
            <a:r>
              <a:rPr lang="en-US" sz="1200">
                <a:solidFill>
                  <a:srgbClr val="0000FF"/>
                </a:solidFill>
                <a:latin typeface="+mn-lt"/>
              </a:rPr>
              <a:t>    	The width and height of blurring kernel, DEFAULT 3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>
                <a:solidFill>
                  <a:srgbClr val="0000FF"/>
                </a:solidFill>
                <a:latin typeface="+mn-lt"/>
              </a:rPr>
              <a:t> * </a:t>
            </a:r>
            <a:r>
              <a:rPr lang="en-US" sz="1200" b="1">
                <a:solidFill>
                  <a:srgbClr val="0000FF"/>
                </a:solidFill>
                <a:latin typeface="+mn-lt"/>
              </a:rPr>
              <a:t>sigma</a:t>
            </a:r>
            <a:r>
              <a:rPr lang="en-US" sz="1200">
                <a:solidFill>
                  <a:srgbClr val="0000FF"/>
                </a:solidFill>
                <a:latin typeface="+mn-lt"/>
              </a:rPr>
              <a:t>     The standard deviation of the blurring Gaussian DEFAULT 0.5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>
                <a:solidFill>
                  <a:srgbClr val="0000FF"/>
                </a:solidFill>
                <a:latin typeface="+mn-lt"/>
              </a:rPr>
              <a:t> * </a:t>
            </a:r>
            <a:r>
              <a:rPr lang="en-US" sz="1200" b="1" i="1">
                <a:solidFill>
                  <a:srgbClr val="0000FF"/>
                </a:solidFill>
                <a:latin typeface="+mn-lt"/>
              </a:rPr>
              <a:t>RETURNS</a:t>
            </a:r>
            <a:r>
              <a:rPr lang="en-US" sz="1200">
                <a:solidFill>
                  <a:srgbClr val="0000FF"/>
                </a:solidFill>
                <a:latin typeface="+mn-lt"/>
              </a:rPr>
              <a:t> Number of levels achieved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>
                <a:solidFill>
                  <a:srgbClr val="0000FF"/>
                </a:solidFill>
                <a:latin typeface="+mn-lt"/>
              </a:rPr>
              <a:t> */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>
                <a:latin typeface="+mn-lt"/>
              </a:rPr>
              <a:t>int buildGaussianPyramid(const Mat &amp;M, double reduction, int levels,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>
                <a:latin typeface="+mn-lt"/>
              </a:rPr>
              <a:t> </a:t>
            </a:r>
            <a:r>
              <a:rPr lang="en-US" sz="1200">
                <a:latin typeface="+mn-lt"/>
              </a:rPr>
              <a:t>                           vector&lt;Mat&gt; &amp;pyr, int sz = 3, float sigma = 0.5)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>
                <a:latin typeface="+mn-lt"/>
              </a:rPr>
              <a:t>{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>
                <a:solidFill>
                  <a:schemeClr val="bg1">
                    <a:lumMod val="65000"/>
                  </a:schemeClr>
                </a:solidFill>
                <a:latin typeface="+mn-lt"/>
              </a:rPr>
              <a:t>    if(M.empty()) return 0;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>
                <a:solidFill>
                  <a:schemeClr val="bg1">
                    <a:lumMod val="65000"/>
                  </a:schemeClr>
                </a:solidFill>
                <a:latin typeface="+mn-lt"/>
              </a:rPr>
              <a:t>    pyr.clear(); //Clear it up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>
                <a:solidFill>
                  <a:schemeClr val="bg1">
                    <a:lumMod val="65000"/>
                  </a:schemeClr>
                </a:solidFill>
                <a:latin typeface="+mn-lt"/>
              </a:rPr>
              <a:t>    if((reduction &lt;= 0.0)||(reduction &gt;=1.0)) return 0;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>
                <a:latin typeface="+mn-lt"/>
              </a:rPr>
              <a:t>    Mat Mblur, Mdown = M;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>
                <a:latin typeface="+mn-lt"/>
              </a:rPr>
              <a:t>    pyr.push_back(Mdown);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>
                <a:latin typeface="+mn-lt"/>
              </a:rPr>
              <a:t>    Size ksize = Size(sz,sz);  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>
                <a:latin typeface="+mn-lt"/>
              </a:rPr>
              <a:t>    int L=1;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>
                <a:latin typeface="+mn-lt"/>
              </a:rPr>
              <a:t>    for(; L&lt;=levels; ++L)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>
                <a:latin typeface="+mn-lt"/>
              </a:rPr>
              <a:t>    {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>
                <a:solidFill>
                  <a:schemeClr val="bg1">
                    <a:lumMod val="65000"/>
                  </a:schemeClr>
                </a:solidFill>
                <a:latin typeface="+mn-lt"/>
              </a:rPr>
              <a:t>        if((reduction*Mdown.rows) &lt;= 1.0 || (reduction*Mdown.cols) &lt;=  1.0) break;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>
                <a:latin typeface="+mn-lt"/>
              </a:rPr>
              <a:t>        GaussianBlur(Mdown,Mblur, ksize, sigma, sigma);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>
                <a:latin typeface="+mn-lt"/>
              </a:rPr>
              <a:t>        resize(Mblur,Mdown, Size(), reduction, reduction);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>
                <a:latin typeface="+mn-lt"/>
              </a:rPr>
              <a:t>        pyr.push_back(Mdown);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>
                <a:latin typeface="+mn-lt"/>
              </a:rPr>
              <a:t>    }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>
                <a:latin typeface="+mn-lt"/>
              </a:rPr>
              <a:t>    return L;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>
                <a:latin typeface="+mn-lt"/>
              </a:rPr>
              <a:t>}</a:t>
            </a:r>
            <a:endParaRPr lang="en-US" sz="1200"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5E9EFF"/>
            </a:gs>
            <a:gs pos="39999">
              <a:srgbClr val="85C2FF"/>
            </a:gs>
            <a:gs pos="70000">
              <a:srgbClr val="C4D6EB"/>
            </a:gs>
            <a:gs pos="100000">
              <a:srgbClr val="FFEBFA"/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smtClean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38263" y="1185863"/>
            <a:ext cx="6967537" cy="4524375"/>
          </a:xfrm>
        </p:spPr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 err="1" smtClean="0">
                <a:solidFill>
                  <a:schemeClr val="bg1">
                    <a:lumMod val="85000"/>
                  </a:schemeClr>
                </a:solidFill>
              </a:rPr>
              <a:t>OpenCV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 Overview</a:t>
            </a:r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 err="1" smtClean="0">
                <a:solidFill>
                  <a:schemeClr val="bg1">
                    <a:lumMod val="85000"/>
                  </a:schemeClr>
                </a:solidFill>
              </a:rPr>
              <a:t>Cheatsheet</a:t>
            </a:r>
            <a:endParaRPr lang="en-US" dirty="0" smtClean="0">
              <a:solidFill>
                <a:schemeClr val="bg1">
                  <a:lumMod val="85000"/>
                </a:schemeClr>
              </a:solidFill>
            </a:endParaRPr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Simple Programs</a:t>
            </a:r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 smtClean="0"/>
              <a:t>Tour</a:t>
            </a:r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Features2D</a:t>
            </a:r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Applications</a:t>
            </a:r>
          </a:p>
        </p:txBody>
      </p:sp>
      <p:sp>
        <p:nvSpPr>
          <p:cNvPr id="1024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Gary Bradski, 2009</a:t>
            </a:r>
          </a:p>
        </p:txBody>
      </p:sp>
      <p:sp>
        <p:nvSpPr>
          <p:cNvPr id="1024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D7D8859-EEBD-4D2B-94E2-2738C16FB62E}" type="slidenum">
              <a:rPr lang="en-US"/>
              <a:pPr>
                <a:defRPr/>
              </a:pPr>
              <a:t>42</a:t>
            </a:fld>
            <a:endParaRPr lang="en-US"/>
          </a:p>
        </p:txBody>
      </p:sp>
      <p:sp>
        <p:nvSpPr>
          <p:cNvPr id="10246" name="Rectangle 5"/>
          <p:cNvSpPr>
            <a:spLocks noChangeArrowheads="1"/>
          </p:cNvSpPr>
          <p:nvPr/>
        </p:nvSpPr>
        <p:spPr bwMode="auto">
          <a:xfrm>
            <a:off x="1066800" y="2374900"/>
            <a:ext cx="5659438" cy="436563"/>
          </a:xfrm>
          <a:prstGeom prst="rect">
            <a:avLst/>
          </a:prstGeom>
          <a:solidFill>
            <a:srgbClr val="00B0F0">
              <a:alpha val="27843"/>
            </a:srgb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>
              <a:buClr>
                <a:srgbClr val="000000"/>
              </a:buClr>
              <a:buSzPct val="100000"/>
              <a:buFont typeface="Calibri" pitchFamily="34" charset="0"/>
              <a:buNone/>
            </a:pPr>
            <a:endParaRPr lang="ru-RU">
              <a:latin typeface="Calibri" pitchFamily="34" charset="0"/>
            </a:endParaRPr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3.05273E-6 L -1.66667E-6 0.0904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02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6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585" name="Picture 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00050" y="3352800"/>
            <a:ext cx="3124200" cy="279717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67586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991100" y="3352800"/>
            <a:ext cx="3733800" cy="28003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38915" name="Text Box 3"/>
          <p:cNvSpPr txBox="1">
            <a:spLocks noChangeArrowheads="1"/>
          </p:cNvSpPr>
          <p:nvPr/>
        </p:nvSpPr>
        <p:spPr bwMode="auto">
          <a:xfrm>
            <a:off x="669925" y="-125413"/>
            <a:ext cx="7772400" cy="701676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alibri" pitchFamily="34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US" sz="3600">
                <a:effectLst>
                  <a:outerShdw blurRad="38100" dist="38100" dir="2700000" algn="tl">
                    <a:srgbClr val="C0C0C0"/>
                  </a:outerShdw>
                </a:effectLst>
                <a:latin typeface="AlBattar" charset="0"/>
              </a:rPr>
              <a:t>Canny Edge Detector</a:t>
            </a:r>
          </a:p>
        </p:txBody>
      </p:sp>
      <p:pic>
        <p:nvPicPr>
          <p:cNvPr id="67588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71550" y="1276350"/>
            <a:ext cx="1981200" cy="180181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67589" name="Picture 5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791200" y="1276350"/>
            <a:ext cx="2133600" cy="18224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67590" name="Slide Number Placeholder 8"/>
          <p:cNvSpPr>
            <a:spLocks noGrp="1"/>
          </p:cNvSpPr>
          <p:nvPr>
            <p:ph type="sldNum" sz="quarter" idx="12"/>
          </p:nvPr>
        </p:nvSpPr>
        <p:spPr bwMode="auto">
          <a:xfrm>
            <a:off x="6678613" y="6289675"/>
            <a:ext cx="2132012" cy="363538"/>
          </a:xfr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4FF996EC-348D-4D26-AAD7-CAAD2D0FA54D}" type="slidenum">
              <a:rPr lang="en-US" sz="1600">
                <a:solidFill>
                  <a:srgbClr val="FFFF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43</a:t>
            </a:fld>
            <a:endParaRPr lang="en-US" sz="1600">
              <a:solidFill>
                <a:srgbClr val="FFFF0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>
          <a:xfrm>
            <a:off x="557213" y="-153988"/>
            <a:ext cx="8162925" cy="762001"/>
          </a:xfrm>
        </p:spPr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sz="40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Distance Transform</a:t>
            </a:r>
          </a:p>
        </p:txBody>
      </p:sp>
      <p:sp>
        <p:nvSpPr>
          <p:cNvPr id="6963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79413" y="619125"/>
            <a:ext cx="8110537" cy="16002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mtClean="0"/>
              <a:t>Distance field from edges of objects</a:t>
            </a:r>
          </a:p>
        </p:txBody>
      </p:sp>
      <p:pic>
        <p:nvPicPr>
          <p:cNvPr id="69635" name="Picture 4" descr="test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71600" y="1085850"/>
            <a:ext cx="2657475" cy="241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9636" name="Picture 5" descr="test_dist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105400" y="1085850"/>
            <a:ext cx="2838450" cy="241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1026"/>
          <p:cNvSpPr txBox="1">
            <a:spLocks noChangeArrowheads="1"/>
          </p:cNvSpPr>
          <p:nvPr/>
        </p:nvSpPr>
        <p:spPr bwMode="auto">
          <a:xfrm>
            <a:off x="523875" y="3660775"/>
            <a:ext cx="8162925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0" fontAlgn="auto" hangingPunc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alibri" pitchFamily="34" charset="0"/>
              <a:buNone/>
              <a:defRPr/>
            </a:pPr>
            <a:r>
              <a:rPr lang="en-US" sz="4400" b="1" kern="0" dirty="0">
                <a:latin typeface="+mj-lt"/>
                <a:ea typeface="+mj-ea"/>
                <a:cs typeface="+mj-cs"/>
              </a:rPr>
              <a:t>Flood  Filling</a:t>
            </a:r>
          </a:p>
        </p:txBody>
      </p:sp>
      <p:pic>
        <p:nvPicPr>
          <p:cNvPr id="69638" name="Picture 1028" descr="ff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219325" y="4354513"/>
            <a:ext cx="4657725" cy="2503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9639" name="Text Box 3"/>
          <p:cNvSpPr txBox="1">
            <a:spLocks noChangeArrowheads="1"/>
          </p:cNvSpPr>
          <p:nvPr/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ctr"/>
          <a:lstStyle/>
          <a:p>
            <a:pPr algn="r">
              <a:buClr>
                <a:srgbClr val="898989"/>
              </a:buClr>
              <a:buSzPct val="100000"/>
              <a:buFont typeface="Calibri" pitchFamily="34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8E17CF45-0018-43CB-A02C-A5D7CFB06899}" type="slidenum">
              <a:rPr lang="en-US">
                <a:latin typeface="Calibri" pitchFamily="34" charset="0"/>
              </a:rPr>
              <a:pPr algn="r">
                <a:buClr>
                  <a:srgbClr val="898989"/>
                </a:buClr>
                <a:buSzPct val="100000"/>
                <a:buFont typeface="Calibri" pitchFamily="34" charset="0"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44</a:t>
            </a:fld>
            <a:endParaRPr lang="en-US"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1" name="Text Box 1"/>
          <p:cNvSpPr txBox="1">
            <a:spLocks noChangeArrowheads="1"/>
          </p:cNvSpPr>
          <p:nvPr/>
        </p:nvSpPr>
        <p:spPr bwMode="auto">
          <a:xfrm>
            <a:off x="536575" y="-341313"/>
            <a:ext cx="8229600" cy="1143001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anchor="ctr"/>
          <a:lstStyle/>
          <a:p>
            <a:pPr algn="ctr">
              <a:buClr>
                <a:srgbClr val="000000"/>
              </a:buClr>
              <a:buSzPct val="100000"/>
              <a:buFont typeface="Calibri" pitchFamily="34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3600">
                <a:latin typeface="AlBattar"/>
              </a:rPr>
              <a:t>Hough Transform</a:t>
            </a:r>
          </a:p>
        </p:txBody>
      </p:sp>
      <p:sp>
        <p:nvSpPr>
          <p:cNvPr id="71682" name="Text Box 3"/>
          <p:cNvSpPr txBox="1">
            <a:spLocks noChangeArrowheads="1"/>
          </p:cNvSpPr>
          <p:nvPr/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ctr"/>
          <a:lstStyle/>
          <a:p>
            <a:pPr algn="r">
              <a:buClr>
                <a:srgbClr val="898989"/>
              </a:buClr>
              <a:buSzPct val="100000"/>
              <a:buFont typeface="Calibri" pitchFamily="34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745FE82C-D880-4D04-B4EA-21F1CEFB89B3}" type="slidenum">
              <a:rPr lang="en-US">
                <a:latin typeface="Calibri" pitchFamily="34" charset="0"/>
              </a:rPr>
              <a:pPr algn="r">
                <a:buClr>
                  <a:srgbClr val="898989"/>
                </a:buClr>
                <a:buSzPct val="100000"/>
                <a:buFont typeface="Calibri" pitchFamily="34" charset="0"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45</a:t>
            </a:fld>
            <a:endParaRPr lang="en-US">
              <a:latin typeface="Calibri" pitchFamily="34" charset="0"/>
            </a:endParaRPr>
          </a:p>
        </p:txBody>
      </p:sp>
      <p:pic>
        <p:nvPicPr>
          <p:cNvPr id="71683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90600" y="914400"/>
            <a:ext cx="6934200" cy="52625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71684" name="TextBox 7"/>
          <p:cNvSpPr txBox="1">
            <a:spLocks noChangeArrowheads="1"/>
          </p:cNvSpPr>
          <p:nvPr/>
        </p:nvSpPr>
        <p:spPr bwMode="auto">
          <a:xfrm>
            <a:off x="946150" y="6196013"/>
            <a:ext cx="293370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i="1">
                <a:latin typeface="Calibri" pitchFamily="34" charset="0"/>
              </a:rPr>
              <a:t>Gary Bradski, Adrian Kahler 2008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729" name="Picture 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686300" y="4010025"/>
            <a:ext cx="4381500" cy="23431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grpSp>
        <p:nvGrpSpPr>
          <p:cNvPr id="73730" name="Group 2"/>
          <p:cNvGrpSpPr>
            <a:grpSpLocks/>
          </p:cNvGrpSpPr>
          <p:nvPr/>
        </p:nvGrpSpPr>
        <p:grpSpPr bwMode="auto">
          <a:xfrm>
            <a:off x="1638300" y="971550"/>
            <a:ext cx="5675313" cy="2936875"/>
            <a:chOff x="1032" y="612"/>
            <a:chExt cx="3575" cy="1850"/>
          </a:xfrm>
        </p:grpSpPr>
        <p:pic>
          <p:nvPicPr>
            <p:cNvPr id="73735" name="Picture 3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1032" y="612"/>
              <a:ext cx="3576" cy="1851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</p:pic>
        <p:sp>
          <p:nvSpPr>
            <p:cNvPr id="73736" name="Oval 4"/>
            <p:cNvSpPr>
              <a:spLocks noChangeArrowheads="1"/>
            </p:cNvSpPr>
            <p:nvPr/>
          </p:nvSpPr>
          <p:spPr bwMode="auto">
            <a:xfrm>
              <a:off x="1509" y="1551"/>
              <a:ext cx="29" cy="29"/>
            </a:xfrm>
            <a:prstGeom prst="ellipse">
              <a:avLst/>
            </a:prstGeom>
            <a:noFill/>
            <a:ln w="38160">
              <a:solidFill>
                <a:srgbClr val="FFFFFF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Clr>
                  <a:srgbClr val="000000"/>
                </a:buClr>
                <a:buSzPct val="100000"/>
                <a:buFont typeface="Calibri" pitchFamily="34" charset="0"/>
                <a:buNone/>
              </a:pPr>
              <a:endParaRPr lang="ru-RU">
                <a:latin typeface="Calibri" pitchFamily="34" charset="0"/>
              </a:endParaRPr>
            </a:p>
          </p:txBody>
        </p:sp>
      </p:grpSp>
      <p:sp>
        <p:nvSpPr>
          <p:cNvPr id="73731" name="Text Box 5"/>
          <p:cNvSpPr txBox="1">
            <a:spLocks noChangeArrowheads="1"/>
          </p:cNvSpPr>
          <p:nvPr/>
        </p:nvSpPr>
        <p:spPr bwMode="auto">
          <a:xfrm>
            <a:off x="1346200" y="-63500"/>
            <a:ext cx="7050088" cy="58737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90000" tIns="46800" rIns="90000" bIns="46800">
            <a:spAutoFit/>
          </a:bodyPr>
          <a:lstStyle/>
          <a:p>
            <a:pPr>
              <a:buClr>
                <a:srgbClr val="000000"/>
              </a:buClr>
              <a:buSzPct val="100000"/>
              <a:buFont typeface="Calibri" pitchFamily="34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3200">
                <a:latin typeface="Calibri" pitchFamily="34" charset="0"/>
              </a:rPr>
              <a:t>Space Variant vision: Log-Polar Transform</a:t>
            </a:r>
          </a:p>
        </p:txBody>
      </p:sp>
      <p:pic>
        <p:nvPicPr>
          <p:cNvPr id="73732" name="Picture 6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5250" y="4010025"/>
            <a:ext cx="4400550" cy="235267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73733" name="Text Box 7"/>
          <p:cNvSpPr txBox="1">
            <a:spLocks noChangeArrowheads="1"/>
          </p:cNvSpPr>
          <p:nvPr/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ctr"/>
          <a:lstStyle/>
          <a:p>
            <a:pPr algn="r">
              <a:buClr>
                <a:srgbClr val="898989"/>
              </a:buClr>
              <a:buSzPct val="100000"/>
              <a:buFont typeface="Calibri" pitchFamily="34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8A8D7AB9-4DDB-4D33-8B4D-40125550BC88}" type="slidenum">
              <a:rPr lang="en-US">
                <a:latin typeface="Calibri" pitchFamily="34" charset="0"/>
              </a:rPr>
              <a:pPr algn="r">
                <a:buClr>
                  <a:srgbClr val="898989"/>
                </a:buClr>
                <a:buSzPct val="100000"/>
                <a:buFont typeface="Calibri" pitchFamily="34" charset="0"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46</a:t>
            </a:fld>
            <a:endParaRPr lang="en-US">
              <a:latin typeface="Calibri" pitchFamily="34" charset="0"/>
            </a:endParaRPr>
          </a:p>
        </p:txBody>
      </p:sp>
      <p:sp>
        <p:nvSpPr>
          <p:cNvPr id="73734" name="TextBox 11"/>
          <p:cNvSpPr txBox="1">
            <a:spLocks noChangeArrowheads="1"/>
          </p:cNvSpPr>
          <p:nvPr/>
        </p:nvSpPr>
        <p:spPr bwMode="auto">
          <a:xfrm>
            <a:off x="1851025" y="3635375"/>
            <a:ext cx="34417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Clr>
                <a:srgbClr val="000000"/>
              </a:buClr>
              <a:buSzPct val="100000"/>
              <a:buFont typeface="Calibri" pitchFamily="34" charset="0"/>
              <a:buNone/>
            </a:pPr>
            <a:r>
              <a:rPr lang="en-US" i="1">
                <a:latin typeface="Calibri" pitchFamily="34" charset="0"/>
              </a:rPr>
              <a:t>Screen shots by Gary Bradski, 2005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Text Box 1"/>
          <p:cNvSpPr txBox="1">
            <a:spLocks noChangeArrowheads="1"/>
          </p:cNvSpPr>
          <p:nvPr/>
        </p:nvSpPr>
        <p:spPr bwMode="auto">
          <a:xfrm>
            <a:off x="457200" y="-341313"/>
            <a:ext cx="8229600" cy="1143001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anchor="ctr"/>
          <a:lstStyle/>
          <a:p>
            <a:pPr algn="ctr">
              <a:buClr>
                <a:srgbClr val="000000"/>
              </a:buClr>
              <a:buSzPct val="100000"/>
              <a:buFont typeface="Calibri" pitchFamily="34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4000">
                <a:latin typeface="AlBattar"/>
              </a:rPr>
              <a:t>Scale Space</a:t>
            </a:r>
          </a:p>
        </p:txBody>
      </p:sp>
      <p:pic>
        <p:nvPicPr>
          <p:cNvPr id="7577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51013" y="749300"/>
            <a:ext cx="5486400" cy="44767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75779" name="Rectangle 3"/>
          <p:cNvSpPr>
            <a:spLocks noChangeArrowheads="1"/>
          </p:cNvSpPr>
          <p:nvPr/>
        </p:nvSpPr>
        <p:spPr bwMode="auto">
          <a:xfrm>
            <a:off x="-96838" y="5334000"/>
            <a:ext cx="4352926" cy="10795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90000" tIns="46800" rIns="90000" bIns="46800" anchor="ctr">
            <a:spAutoFit/>
          </a:bodyPr>
          <a:lstStyle/>
          <a:p>
            <a:pPr indent="457200">
              <a:buClr>
                <a:srgbClr val="CC0099"/>
              </a:buClr>
              <a:buSzPct val="100000"/>
              <a:buFont typeface="Calibri" pitchFamily="34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600">
                <a:latin typeface="Calibri" pitchFamily="34" charset="0"/>
              </a:rPr>
              <a:t>void cvPyrDown(</a:t>
            </a:r>
          </a:p>
          <a:p>
            <a:pPr indent="457200">
              <a:buClr>
                <a:srgbClr val="CC0099"/>
              </a:buClr>
              <a:buSzPct val="100000"/>
              <a:buFont typeface="Calibri" pitchFamily="34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600">
                <a:latin typeface="Calibri" pitchFamily="34" charset="0"/>
              </a:rPr>
              <a:t>	IplImage*	src, </a:t>
            </a:r>
          </a:p>
          <a:p>
            <a:pPr indent="457200">
              <a:buClr>
                <a:srgbClr val="CC0099"/>
              </a:buClr>
              <a:buSzPct val="100000"/>
              <a:buFont typeface="Calibri" pitchFamily="34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600">
                <a:latin typeface="Calibri" pitchFamily="34" charset="0"/>
              </a:rPr>
              <a:t>	IplImage*	dst, </a:t>
            </a:r>
          </a:p>
          <a:p>
            <a:pPr indent="457200">
              <a:buClr>
                <a:srgbClr val="CC0099"/>
              </a:buClr>
              <a:buSzPct val="100000"/>
              <a:buFont typeface="Calibri" pitchFamily="34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600">
                <a:latin typeface="Calibri" pitchFamily="34" charset="0"/>
              </a:rPr>
              <a:t>	IplFilter	filter = IPL_GAUSSIAN_5x5);</a:t>
            </a:r>
          </a:p>
        </p:txBody>
      </p:sp>
      <p:sp>
        <p:nvSpPr>
          <p:cNvPr id="75780" name="Rectangle 4"/>
          <p:cNvSpPr>
            <a:spLocks noChangeArrowheads="1"/>
          </p:cNvSpPr>
          <p:nvPr/>
        </p:nvSpPr>
        <p:spPr bwMode="auto">
          <a:xfrm>
            <a:off x="4298950" y="5297488"/>
            <a:ext cx="4352925" cy="10795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90000" tIns="46800" rIns="90000" bIns="46800" anchor="ctr">
            <a:spAutoFit/>
          </a:bodyPr>
          <a:lstStyle/>
          <a:p>
            <a:pPr indent="457200">
              <a:buClr>
                <a:srgbClr val="CC0099"/>
              </a:buClr>
              <a:buSzPct val="100000"/>
              <a:buFont typeface="Calibri" pitchFamily="34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fr-FR" sz="1600">
                <a:latin typeface="Calibri" pitchFamily="34" charset="0"/>
              </a:rPr>
              <a:t>void cvPyrUp(</a:t>
            </a:r>
          </a:p>
          <a:p>
            <a:pPr indent="457200">
              <a:buClr>
                <a:srgbClr val="CC0099"/>
              </a:buClr>
              <a:buSzPct val="100000"/>
              <a:buFont typeface="Calibri" pitchFamily="34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fr-FR" sz="1600">
                <a:latin typeface="Calibri" pitchFamily="34" charset="0"/>
              </a:rPr>
              <a:t>	IplImage*	src, </a:t>
            </a:r>
          </a:p>
          <a:p>
            <a:pPr indent="457200">
              <a:buClr>
                <a:srgbClr val="CC0099"/>
              </a:buClr>
              <a:buSzPct val="100000"/>
              <a:buFont typeface="Calibri" pitchFamily="34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fr-FR" sz="1600">
                <a:latin typeface="Calibri" pitchFamily="34" charset="0"/>
              </a:rPr>
              <a:t>	IplImage*	dst, </a:t>
            </a:r>
          </a:p>
          <a:p>
            <a:pPr indent="457200">
              <a:buClr>
                <a:srgbClr val="CC0099"/>
              </a:buClr>
              <a:buSzPct val="100000"/>
              <a:buFont typeface="Calibri" pitchFamily="34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600">
                <a:latin typeface="Calibri" pitchFamily="34" charset="0"/>
              </a:rPr>
              <a:t>	IplFilter	filter = IPL_GAUSSIAN_5x5);</a:t>
            </a:r>
          </a:p>
        </p:txBody>
      </p:sp>
      <p:sp>
        <p:nvSpPr>
          <p:cNvPr id="75781" name="Text Box 5"/>
          <p:cNvSpPr txBox="1">
            <a:spLocks noChangeArrowheads="1"/>
          </p:cNvSpPr>
          <p:nvPr/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ctr"/>
          <a:lstStyle/>
          <a:p>
            <a:pPr algn="r">
              <a:buClr>
                <a:srgbClr val="898989"/>
              </a:buClr>
              <a:buSzPct val="100000"/>
              <a:buFont typeface="Calibri" pitchFamily="34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37A36BFE-E626-43F3-B261-E480A44F252E}" type="slidenum">
              <a:rPr lang="en-US">
                <a:latin typeface="Calibri" pitchFamily="34" charset="0"/>
              </a:rPr>
              <a:pPr algn="r">
                <a:buClr>
                  <a:srgbClr val="898989"/>
                </a:buClr>
                <a:buSzPct val="100000"/>
                <a:buFont typeface="Calibri" pitchFamily="34" charset="0"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47</a:t>
            </a:fld>
            <a:endParaRPr lang="en-US">
              <a:latin typeface="Calibri" pitchFamily="34" charset="0"/>
            </a:endParaRPr>
          </a:p>
        </p:txBody>
      </p:sp>
      <p:sp>
        <p:nvSpPr>
          <p:cNvPr id="75782" name="TextBox 9"/>
          <p:cNvSpPr txBox="1">
            <a:spLocks noChangeArrowheads="1"/>
          </p:cNvSpPr>
          <p:nvPr/>
        </p:nvSpPr>
        <p:spPr bwMode="auto">
          <a:xfrm>
            <a:off x="3609975" y="4932363"/>
            <a:ext cx="2506663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Clr>
                <a:srgbClr val="000000"/>
              </a:buClr>
              <a:buSzPct val="100000"/>
              <a:buFont typeface="Calibri" pitchFamily="34" charset="0"/>
              <a:buNone/>
            </a:pPr>
            <a:r>
              <a:rPr lang="en-US" sz="1600" i="1">
                <a:latin typeface="Calibri" pitchFamily="34" charset="0"/>
              </a:rPr>
              <a:t>Chart by Gary Bradski, 2005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Text Box 1"/>
          <p:cNvSpPr txBox="1">
            <a:spLocks noChangeArrowheads="1"/>
          </p:cNvSpPr>
          <p:nvPr/>
        </p:nvSpPr>
        <p:spPr bwMode="auto">
          <a:xfrm>
            <a:off x="457200" y="-309563"/>
            <a:ext cx="8229600" cy="1143001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anchor="ctr"/>
          <a:lstStyle/>
          <a:p>
            <a:pPr algn="ctr">
              <a:buClr>
                <a:srgbClr val="000000"/>
              </a:buClr>
              <a:buSzPct val="100000"/>
              <a:buFont typeface="Calibri" pitchFamily="34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4000">
                <a:latin typeface="AlBattar"/>
              </a:rPr>
              <a:t>Thresholds</a:t>
            </a:r>
          </a:p>
        </p:txBody>
      </p:sp>
      <p:sp>
        <p:nvSpPr>
          <p:cNvPr id="77826" name="Text Box 3"/>
          <p:cNvSpPr txBox="1">
            <a:spLocks noChangeArrowheads="1"/>
          </p:cNvSpPr>
          <p:nvPr/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ctr"/>
          <a:lstStyle/>
          <a:p>
            <a:pPr algn="r">
              <a:buClr>
                <a:srgbClr val="898989"/>
              </a:buClr>
              <a:buSzPct val="100000"/>
              <a:buFont typeface="Calibri" pitchFamily="34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62495B3C-8BA2-4AEA-9ABC-AF0E0391EA94}" type="slidenum">
              <a:rPr lang="en-US">
                <a:latin typeface="Calibri" pitchFamily="34" charset="0"/>
              </a:rPr>
              <a:pPr algn="r">
                <a:buClr>
                  <a:srgbClr val="898989"/>
                </a:buClr>
                <a:buSzPct val="100000"/>
                <a:buFont typeface="Calibri" pitchFamily="34" charset="0"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48</a:t>
            </a:fld>
            <a:endParaRPr lang="en-US">
              <a:latin typeface="Calibri" pitchFamily="34" charset="0"/>
            </a:endParaRPr>
          </a:p>
        </p:txBody>
      </p:sp>
      <p:pic>
        <p:nvPicPr>
          <p:cNvPr id="77827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2400" y="762000"/>
            <a:ext cx="3908425" cy="5181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77828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114800" y="762000"/>
            <a:ext cx="4806950" cy="37338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77829" name="TextBox 8"/>
          <p:cNvSpPr txBox="1">
            <a:spLocks noChangeArrowheads="1"/>
          </p:cNvSpPr>
          <p:nvPr/>
        </p:nvSpPr>
        <p:spPr bwMode="auto">
          <a:xfrm>
            <a:off x="4956175" y="5802313"/>
            <a:ext cx="34417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Clr>
                <a:srgbClr val="000000"/>
              </a:buClr>
              <a:buSzPct val="100000"/>
              <a:buFont typeface="Calibri" pitchFamily="34" charset="0"/>
              <a:buNone/>
            </a:pPr>
            <a:r>
              <a:rPr lang="en-US" i="1">
                <a:latin typeface="Calibri" pitchFamily="34" charset="0"/>
              </a:rPr>
              <a:t>Screen shots by Gary Bradski, 2005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3" name="Text Box 1"/>
          <p:cNvSpPr txBox="1">
            <a:spLocks noChangeArrowheads="1"/>
          </p:cNvSpPr>
          <p:nvPr/>
        </p:nvSpPr>
        <p:spPr bwMode="auto">
          <a:xfrm>
            <a:off x="457200" y="-357188"/>
            <a:ext cx="8229600" cy="1143001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anchor="ctr"/>
          <a:lstStyle/>
          <a:p>
            <a:pPr algn="ctr">
              <a:buClr>
                <a:srgbClr val="000000"/>
              </a:buClr>
              <a:buSzPct val="100000"/>
              <a:buFont typeface="Calibri" pitchFamily="34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3600">
                <a:latin typeface="AlBattar"/>
              </a:rPr>
              <a:t>Histogram Equalization</a:t>
            </a:r>
          </a:p>
        </p:txBody>
      </p:sp>
      <p:sp>
        <p:nvSpPr>
          <p:cNvPr id="79874" name="Text Box 3"/>
          <p:cNvSpPr txBox="1">
            <a:spLocks noChangeArrowheads="1"/>
          </p:cNvSpPr>
          <p:nvPr/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ctr"/>
          <a:lstStyle/>
          <a:p>
            <a:pPr algn="r">
              <a:buClr>
                <a:srgbClr val="898989"/>
              </a:buClr>
              <a:buSzPct val="100000"/>
              <a:buFont typeface="Calibri" pitchFamily="34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4D7D70E1-9228-4E08-8BD3-05B3F825E1CC}" type="slidenum">
              <a:rPr lang="en-US">
                <a:latin typeface="Calibri" pitchFamily="34" charset="0"/>
              </a:rPr>
              <a:pPr algn="r">
                <a:buClr>
                  <a:srgbClr val="898989"/>
                </a:buClr>
                <a:buSzPct val="100000"/>
                <a:buFont typeface="Calibri" pitchFamily="34" charset="0"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49</a:t>
            </a:fld>
            <a:endParaRPr lang="en-US">
              <a:latin typeface="Calibri" pitchFamily="34" charset="0"/>
            </a:endParaRPr>
          </a:p>
        </p:txBody>
      </p:sp>
      <p:pic>
        <p:nvPicPr>
          <p:cNvPr id="79875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95400" y="914400"/>
            <a:ext cx="5867400" cy="220821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79876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295400" y="3810000"/>
            <a:ext cx="5867400" cy="217011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79877" name="TextBox 8"/>
          <p:cNvSpPr txBox="1">
            <a:spLocks noChangeArrowheads="1"/>
          </p:cNvSpPr>
          <p:nvPr/>
        </p:nvSpPr>
        <p:spPr bwMode="auto">
          <a:xfrm>
            <a:off x="3194050" y="6061075"/>
            <a:ext cx="34417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Clr>
                <a:srgbClr val="000000"/>
              </a:buClr>
              <a:buSzPct val="100000"/>
              <a:buFont typeface="Calibri" pitchFamily="34" charset="0"/>
              <a:buNone/>
            </a:pPr>
            <a:r>
              <a:rPr lang="en-US" i="1">
                <a:latin typeface="Calibri" pitchFamily="34" charset="0"/>
              </a:rPr>
              <a:t>Screen shots by Gary Bradski, 2005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Text Box 1"/>
          <p:cNvSpPr txBox="1">
            <a:spLocks noChangeArrowheads="1"/>
          </p:cNvSpPr>
          <p:nvPr/>
        </p:nvSpPr>
        <p:spPr bwMode="auto">
          <a:xfrm>
            <a:off x="392113" y="671513"/>
            <a:ext cx="3741737" cy="5757862"/>
          </a:xfrm>
          <a:prstGeom prst="rect">
            <a:avLst/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itchFamily="34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US" sz="1600" u="sng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</a:rPr>
              <a:t>CLASSIFICATION / REGRESSION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US" sz="1600" b="1" i="1" dirty="0">
                <a:solidFill>
                  <a:srgbClr val="000099"/>
                </a:solidFill>
                <a:latin typeface="+mn-lt"/>
              </a:rPr>
              <a:t>(new) Fast Approximate NN (FLANN)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US" sz="1600" b="1" i="1" dirty="0">
                <a:solidFill>
                  <a:srgbClr val="000099"/>
                </a:solidFill>
                <a:latin typeface="+mn-lt"/>
              </a:rPr>
              <a:t>(new) Extremely Random Trees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itchFamily="34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US" sz="1600" dirty="0">
                <a:solidFill>
                  <a:srgbClr val="000000"/>
                </a:solidFill>
                <a:latin typeface="+mn-lt"/>
              </a:rPr>
              <a:t>CART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itchFamily="34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US" sz="1600" dirty="0">
                <a:solidFill>
                  <a:srgbClr val="000000"/>
                </a:solidFill>
                <a:latin typeface="+mn-lt"/>
              </a:rPr>
              <a:t>Naïve Bayes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itchFamily="34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US" sz="1600" dirty="0">
                <a:solidFill>
                  <a:srgbClr val="000000"/>
                </a:solidFill>
                <a:latin typeface="+mn-lt"/>
              </a:rPr>
              <a:t>MLP (Back propagation)</a:t>
            </a:r>
            <a:r>
              <a:rPr lang="x-none" sz="1600">
                <a:solidFill>
                  <a:srgbClr val="000000"/>
                </a:solidFill>
                <a:latin typeface="+mn-lt"/>
              </a:rPr>
              <a:t>‏</a:t>
            </a:r>
            <a:endParaRPr lang="en-US" sz="1600" dirty="0">
              <a:solidFill>
                <a:srgbClr val="000000"/>
              </a:solidFill>
              <a:latin typeface="+mn-lt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itchFamily="34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US" sz="1600" dirty="0">
                <a:solidFill>
                  <a:srgbClr val="000000"/>
                </a:solidFill>
                <a:latin typeface="+mn-lt"/>
              </a:rPr>
              <a:t>Statistical Boosting, 4 flavors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itchFamily="34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US" sz="1600" dirty="0">
                <a:solidFill>
                  <a:srgbClr val="000000"/>
                </a:solidFill>
                <a:latin typeface="+mn-lt"/>
              </a:rPr>
              <a:t>Random Forests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itchFamily="34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US" sz="1600" dirty="0">
                <a:solidFill>
                  <a:srgbClr val="000000"/>
                </a:solidFill>
                <a:latin typeface="+mn-lt"/>
              </a:rPr>
              <a:t>SVM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itchFamily="34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US" sz="1600" dirty="0">
                <a:solidFill>
                  <a:srgbClr val="000000"/>
                </a:solidFill>
                <a:latin typeface="+mn-lt"/>
              </a:rPr>
              <a:t>Face Detector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itchFamily="34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US" sz="1600" dirty="0">
                <a:solidFill>
                  <a:srgbClr val="000000"/>
                </a:solidFill>
                <a:latin typeface="+mn-lt"/>
              </a:rPr>
              <a:t>(Histogram matching)</a:t>
            </a:r>
            <a:r>
              <a:rPr lang="x-none" sz="1600">
                <a:solidFill>
                  <a:srgbClr val="000000"/>
                </a:solidFill>
                <a:latin typeface="+mn-lt"/>
              </a:rPr>
              <a:t>‏</a:t>
            </a:r>
            <a:endParaRPr lang="en-US" sz="1600" dirty="0">
              <a:solidFill>
                <a:srgbClr val="000000"/>
              </a:solidFill>
              <a:latin typeface="+mn-lt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itchFamily="34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US" sz="1600" dirty="0">
                <a:solidFill>
                  <a:srgbClr val="000000"/>
                </a:solidFill>
                <a:latin typeface="+mn-lt"/>
              </a:rPr>
              <a:t>(Correlation)</a:t>
            </a:r>
            <a:r>
              <a:rPr lang="x-none" sz="1600">
                <a:solidFill>
                  <a:srgbClr val="000000"/>
                </a:solidFill>
                <a:latin typeface="+mn-lt"/>
              </a:rPr>
              <a:t>‏</a:t>
            </a:r>
            <a:endParaRPr lang="en-US" sz="1600" dirty="0">
              <a:solidFill>
                <a:srgbClr val="000000"/>
              </a:solidFill>
              <a:latin typeface="+mn-lt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itchFamily="34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endParaRPr lang="en-US" sz="1600" dirty="0">
              <a:solidFill>
                <a:srgbClr val="000000"/>
              </a:solidFill>
              <a:latin typeface="+mn-lt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itchFamily="34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US" sz="1600" u="sng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</a:rPr>
              <a:t>CLUSTERING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itchFamily="34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US" sz="1600" dirty="0">
                <a:solidFill>
                  <a:srgbClr val="000000"/>
                </a:solidFill>
                <a:latin typeface="+mn-lt"/>
              </a:rPr>
              <a:t>K-Means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itchFamily="34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US" sz="1600" dirty="0">
                <a:solidFill>
                  <a:srgbClr val="000000"/>
                </a:solidFill>
                <a:latin typeface="+mn-lt"/>
              </a:rPr>
              <a:t>EM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itchFamily="34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US" sz="1600" dirty="0">
                <a:solidFill>
                  <a:srgbClr val="000000"/>
                </a:solidFill>
                <a:latin typeface="+mn-lt"/>
              </a:rPr>
              <a:t>(Mahalanobis distance)</a:t>
            </a:r>
            <a:r>
              <a:rPr lang="x-none" sz="1600">
                <a:solidFill>
                  <a:srgbClr val="000000"/>
                </a:solidFill>
                <a:latin typeface="+mn-lt"/>
              </a:rPr>
              <a:t>‏</a:t>
            </a:r>
            <a:endParaRPr lang="en-US" sz="1600" dirty="0">
              <a:solidFill>
                <a:srgbClr val="000000"/>
              </a:solidFill>
              <a:latin typeface="+mn-lt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itchFamily="34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endParaRPr lang="en-US" sz="1600" dirty="0">
              <a:solidFill>
                <a:srgbClr val="000000"/>
              </a:solidFill>
              <a:latin typeface="+mn-lt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itchFamily="34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US" sz="1600" u="sng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</a:rPr>
              <a:t>TUNING/VALIDATION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itchFamily="34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US" sz="1600" dirty="0">
                <a:solidFill>
                  <a:srgbClr val="000000"/>
                </a:solidFill>
                <a:latin typeface="+mn-lt"/>
              </a:rPr>
              <a:t>Cross validation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itchFamily="34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US" sz="1600" dirty="0">
                <a:solidFill>
                  <a:srgbClr val="000000"/>
                </a:solidFill>
                <a:latin typeface="+mn-lt"/>
              </a:rPr>
              <a:t>Bootstrapping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itchFamily="34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US" sz="1600" dirty="0">
                <a:solidFill>
                  <a:srgbClr val="000000"/>
                </a:solidFill>
                <a:latin typeface="+mn-lt"/>
              </a:rPr>
              <a:t>Variable importance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itchFamily="34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US" sz="1600" dirty="0">
                <a:solidFill>
                  <a:srgbClr val="000000"/>
                </a:solidFill>
                <a:latin typeface="+mn-lt"/>
              </a:rPr>
              <a:t>Sampling methods</a:t>
            </a:r>
          </a:p>
        </p:txBody>
      </p:sp>
      <p:sp>
        <p:nvSpPr>
          <p:cNvPr id="22530" name="Rectangle 2"/>
          <p:cNvSpPr>
            <a:spLocks noChangeArrowheads="1"/>
          </p:cNvSpPr>
          <p:nvPr/>
        </p:nvSpPr>
        <p:spPr bwMode="auto">
          <a:xfrm>
            <a:off x="4324350" y="866775"/>
            <a:ext cx="4772025" cy="3705225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Calibri" pitchFamily="34" charset="0"/>
              <a:buNone/>
            </a:pPr>
            <a:endParaRPr lang="ru-RU">
              <a:latin typeface="Calibri" pitchFamily="34" charset="0"/>
            </a:endParaRPr>
          </a:p>
        </p:txBody>
      </p:sp>
      <p:sp>
        <p:nvSpPr>
          <p:cNvPr id="22531" name="Text Box 3"/>
          <p:cNvSpPr txBox="1">
            <a:spLocks noChangeArrowheads="1"/>
          </p:cNvSpPr>
          <p:nvPr/>
        </p:nvSpPr>
        <p:spPr bwMode="auto">
          <a:xfrm>
            <a:off x="0" y="-125413"/>
            <a:ext cx="9144000" cy="1143001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anchor="ctr"/>
          <a:lstStyle/>
          <a:p>
            <a:pPr algn="ctr">
              <a:buClr>
                <a:srgbClr val="000000"/>
              </a:buClr>
              <a:buSzPct val="100000"/>
              <a:buFont typeface="Calibri" pitchFamily="34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3600">
                <a:solidFill>
                  <a:srgbClr val="000000"/>
                </a:solidFill>
                <a:latin typeface="AlBattar"/>
              </a:rPr>
              <a:t>Machine Learning Library (MLL)</a:t>
            </a:r>
            <a:r>
              <a:rPr lang="ru-RU" sz="3600">
                <a:solidFill>
                  <a:srgbClr val="000000"/>
                </a:solidFill>
                <a:latin typeface="AlBattar"/>
              </a:rPr>
              <a:t>‏</a:t>
            </a:r>
            <a:endParaRPr lang="en-US" sz="3600">
              <a:solidFill>
                <a:srgbClr val="000000"/>
              </a:solidFill>
              <a:latin typeface="AlBattar"/>
            </a:endParaRPr>
          </a:p>
        </p:txBody>
      </p:sp>
      <p:grpSp>
        <p:nvGrpSpPr>
          <p:cNvPr id="22532" name="Group 4"/>
          <p:cNvGrpSpPr>
            <a:grpSpLocks/>
          </p:cNvGrpSpPr>
          <p:nvPr/>
        </p:nvGrpSpPr>
        <p:grpSpPr bwMode="auto">
          <a:xfrm>
            <a:off x="4419600" y="4075113"/>
            <a:ext cx="3706813" cy="2781300"/>
            <a:chOff x="2784" y="2567"/>
            <a:chExt cx="2335" cy="1752"/>
          </a:xfrm>
        </p:grpSpPr>
        <p:pic>
          <p:nvPicPr>
            <p:cNvPr id="22584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2784" y="2567"/>
              <a:ext cx="2336" cy="1753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</p:pic>
        <p:sp>
          <p:nvSpPr>
            <p:cNvPr id="22585" name="Text Box 6"/>
            <p:cNvSpPr txBox="1">
              <a:spLocks noChangeArrowheads="1"/>
            </p:cNvSpPr>
            <p:nvPr/>
          </p:nvSpPr>
          <p:spPr bwMode="auto">
            <a:xfrm>
              <a:off x="2784" y="2567"/>
              <a:ext cx="2336" cy="1753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>
                <a:buClr>
                  <a:srgbClr val="000000"/>
                </a:buClr>
                <a:buSzPct val="100000"/>
                <a:buFont typeface="Calibri" pitchFamily="34" charset="0"/>
                <a:buNone/>
              </a:pPr>
              <a:endParaRPr lang="ru-RU">
                <a:latin typeface="Calibri" pitchFamily="34" charset="0"/>
              </a:endParaRPr>
            </a:p>
          </p:txBody>
        </p:sp>
      </p:grpSp>
      <p:grpSp>
        <p:nvGrpSpPr>
          <p:cNvPr id="22533" name="Group 7"/>
          <p:cNvGrpSpPr>
            <a:grpSpLocks/>
          </p:cNvGrpSpPr>
          <p:nvPr/>
        </p:nvGrpSpPr>
        <p:grpSpPr bwMode="auto">
          <a:xfrm>
            <a:off x="2895600" y="3657600"/>
            <a:ext cx="1385888" cy="1338263"/>
            <a:chOff x="1714" y="1720"/>
            <a:chExt cx="873" cy="843"/>
          </a:xfrm>
        </p:grpSpPr>
        <p:grpSp>
          <p:nvGrpSpPr>
            <p:cNvPr id="22575" name="Group 8"/>
            <p:cNvGrpSpPr>
              <a:grpSpLocks/>
            </p:cNvGrpSpPr>
            <p:nvPr/>
          </p:nvGrpSpPr>
          <p:grpSpPr bwMode="auto">
            <a:xfrm>
              <a:off x="2070" y="1720"/>
              <a:ext cx="416" cy="399"/>
              <a:chOff x="2070" y="1720"/>
              <a:chExt cx="416" cy="399"/>
            </a:xfrm>
          </p:grpSpPr>
          <p:sp>
            <p:nvSpPr>
              <p:cNvPr id="22582" name="Oval 9"/>
              <p:cNvSpPr>
                <a:spLocks noChangeArrowheads="1"/>
              </p:cNvSpPr>
              <p:nvPr/>
            </p:nvSpPr>
            <p:spPr bwMode="auto">
              <a:xfrm rot="1320000">
                <a:off x="2115" y="1770"/>
                <a:ext cx="330" cy="300"/>
              </a:xfrm>
              <a:prstGeom prst="ellipse">
                <a:avLst/>
              </a:prstGeom>
              <a:solidFill>
                <a:srgbClr val="3399FF">
                  <a:alpha val="81960"/>
                </a:srgbClr>
              </a:solidFill>
              <a:ln w="76320">
                <a:solidFill>
                  <a:srgbClr val="FFFFFF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buClr>
                    <a:srgbClr val="000000"/>
                  </a:buClr>
                  <a:buSzPct val="100000"/>
                  <a:buFont typeface="Calibri" pitchFamily="34" charset="0"/>
                  <a:buNone/>
                </a:pPr>
                <a:endParaRPr lang="ru-RU">
                  <a:latin typeface="Calibri" pitchFamily="34" charset="0"/>
                </a:endParaRPr>
              </a:p>
            </p:txBody>
          </p:sp>
          <p:sp>
            <p:nvSpPr>
              <p:cNvPr id="22583" name="Oval 10"/>
              <p:cNvSpPr>
                <a:spLocks noChangeArrowheads="1"/>
              </p:cNvSpPr>
              <p:nvPr/>
            </p:nvSpPr>
            <p:spPr bwMode="auto">
              <a:xfrm>
                <a:off x="2250" y="1892"/>
                <a:ext cx="56" cy="56"/>
              </a:xfrm>
              <a:prstGeom prst="ellipse">
                <a:avLst/>
              </a:prstGeom>
              <a:solidFill>
                <a:srgbClr val="FFFFFF">
                  <a:alpha val="70195"/>
                </a:srgbClr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buClr>
                    <a:srgbClr val="000000"/>
                  </a:buClr>
                  <a:buSzPct val="100000"/>
                  <a:buFont typeface="Calibri" pitchFamily="34" charset="0"/>
                  <a:buNone/>
                </a:pPr>
                <a:endParaRPr lang="ru-RU">
                  <a:latin typeface="Calibri" pitchFamily="34" charset="0"/>
                </a:endParaRPr>
              </a:p>
            </p:txBody>
          </p:sp>
        </p:grpSp>
        <p:grpSp>
          <p:nvGrpSpPr>
            <p:cNvPr id="22576" name="Group 11"/>
            <p:cNvGrpSpPr>
              <a:grpSpLocks/>
            </p:cNvGrpSpPr>
            <p:nvPr/>
          </p:nvGrpSpPr>
          <p:grpSpPr bwMode="auto">
            <a:xfrm>
              <a:off x="2277" y="2068"/>
              <a:ext cx="310" cy="494"/>
              <a:chOff x="2277" y="2068"/>
              <a:chExt cx="310" cy="494"/>
            </a:xfrm>
          </p:grpSpPr>
          <p:sp>
            <p:nvSpPr>
              <p:cNvPr id="22580" name="Oval 12"/>
              <p:cNvSpPr>
                <a:spLocks noChangeArrowheads="1"/>
              </p:cNvSpPr>
              <p:nvPr/>
            </p:nvSpPr>
            <p:spPr bwMode="auto">
              <a:xfrm rot="1200000">
                <a:off x="2353" y="2081"/>
                <a:ext cx="162" cy="468"/>
              </a:xfrm>
              <a:prstGeom prst="ellipse">
                <a:avLst/>
              </a:prstGeom>
              <a:solidFill>
                <a:srgbClr val="3399FF">
                  <a:alpha val="81960"/>
                </a:srgbClr>
              </a:solidFill>
              <a:ln w="76320">
                <a:solidFill>
                  <a:srgbClr val="FFFFFF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buClr>
                    <a:srgbClr val="000000"/>
                  </a:buClr>
                  <a:buSzPct val="100000"/>
                  <a:buFont typeface="Calibri" pitchFamily="34" charset="0"/>
                  <a:buNone/>
                </a:pPr>
                <a:endParaRPr lang="ru-RU">
                  <a:latin typeface="Calibri" pitchFamily="34" charset="0"/>
                </a:endParaRPr>
              </a:p>
            </p:txBody>
          </p:sp>
          <p:sp>
            <p:nvSpPr>
              <p:cNvPr id="22581" name="Oval 13"/>
              <p:cNvSpPr>
                <a:spLocks noChangeArrowheads="1"/>
              </p:cNvSpPr>
              <p:nvPr/>
            </p:nvSpPr>
            <p:spPr bwMode="auto">
              <a:xfrm>
                <a:off x="2404" y="2287"/>
                <a:ext cx="56" cy="56"/>
              </a:xfrm>
              <a:prstGeom prst="ellipse">
                <a:avLst/>
              </a:prstGeom>
              <a:solidFill>
                <a:srgbClr val="FFFFFF">
                  <a:alpha val="70195"/>
                </a:srgbClr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buClr>
                    <a:srgbClr val="000000"/>
                  </a:buClr>
                  <a:buSzPct val="100000"/>
                  <a:buFont typeface="Calibri" pitchFamily="34" charset="0"/>
                  <a:buNone/>
                </a:pPr>
                <a:endParaRPr lang="ru-RU">
                  <a:latin typeface="Calibri" pitchFamily="34" charset="0"/>
                </a:endParaRPr>
              </a:p>
            </p:txBody>
          </p:sp>
        </p:grpSp>
        <p:grpSp>
          <p:nvGrpSpPr>
            <p:cNvPr id="22577" name="Group 14"/>
            <p:cNvGrpSpPr>
              <a:grpSpLocks/>
            </p:cNvGrpSpPr>
            <p:nvPr/>
          </p:nvGrpSpPr>
          <p:grpSpPr bwMode="auto">
            <a:xfrm>
              <a:off x="1714" y="2078"/>
              <a:ext cx="607" cy="478"/>
              <a:chOff x="1714" y="2078"/>
              <a:chExt cx="607" cy="478"/>
            </a:xfrm>
          </p:grpSpPr>
          <p:sp>
            <p:nvSpPr>
              <p:cNvPr id="22578" name="Oval 15"/>
              <p:cNvSpPr>
                <a:spLocks noChangeArrowheads="1"/>
              </p:cNvSpPr>
              <p:nvPr/>
            </p:nvSpPr>
            <p:spPr bwMode="auto">
              <a:xfrm rot="-1320000">
                <a:off x="1750" y="2168"/>
                <a:ext cx="534" cy="300"/>
              </a:xfrm>
              <a:prstGeom prst="ellipse">
                <a:avLst/>
              </a:prstGeom>
              <a:solidFill>
                <a:srgbClr val="3399FF">
                  <a:alpha val="81960"/>
                </a:srgbClr>
              </a:solidFill>
              <a:ln w="76320">
                <a:solidFill>
                  <a:srgbClr val="FFFFFF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buClr>
                    <a:srgbClr val="000000"/>
                  </a:buClr>
                  <a:buSzPct val="100000"/>
                  <a:buFont typeface="Calibri" pitchFamily="34" charset="0"/>
                  <a:buNone/>
                </a:pPr>
                <a:endParaRPr lang="ru-RU">
                  <a:latin typeface="Calibri" pitchFamily="34" charset="0"/>
                </a:endParaRPr>
              </a:p>
            </p:txBody>
          </p:sp>
          <p:sp>
            <p:nvSpPr>
              <p:cNvPr id="22579" name="Oval 16"/>
              <p:cNvSpPr>
                <a:spLocks noChangeArrowheads="1"/>
              </p:cNvSpPr>
              <p:nvPr/>
            </p:nvSpPr>
            <p:spPr bwMode="auto">
              <a:xfrm>
                <a:off x="1989" y="2289"/>
                <a:ext cx="56" cy="56"/>
              </a:xfrm>
              <a:prstGeom prst="ellipse">
                <a:avLst/>
              </a:prstGeom>
              <a:solidFill>
                <a:srgbClr val="FFFFFF">
                  <a:alpha val="70195"/>
                </a:srgbClr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buClr>
                    <a:srgbClr val="000000"/>
                  </a:buClr>
                  <a:buSzPct val="100000"/>
                  <a:buFont typeface="Calibri" pitchFamily="34" charset="0"/>
                  <a:buNone/>
                </a:pPr>
                <a:endParaRPr lang="ru-RU">
                  <a:latin typeface="Calibri" pitchFamily="34" charset="0"/>
                </a:endParaRPr>
              </a:p>
            </p:txBody>
          </p:sp>
        </p:grpSp>
      </p:grpSp>
      <p:grpSp>
        <p:nvGrpSpPr>
          <p:cNvPr id="22534" name="Group 17"/>
          <p:cNvGrpSpPr>
            <a:grpSpLocks/>
          </p:cNvGrpSpPr>
          <p:nvPr/>
        </p:nvGrpSpPr>
        <p:grpSpPr bwMode="auto">
          <a:xfrm>
            <a:off x="4637088" y="1182688"/>
            <a:ext cx="4322762" cy="3054350"/>
            <a:chOff x="2921" y="745"/>
            <a:chExt cx="2723" cy="1924"/>
          </a:xfrm>
        </p:grpSpPr>
        <p:sp>
          <p:nvSpPr>
            <p:cNvPr id="22539" name="Text Box 18"/>
            <p:cNvSpPr txBox="1">
              <a:spLocks noChangeArrowheads="1"/>
            </p:cNvSpPr>
            <p:nvPr/>
          </p:nvSpPr>
          <p:spPr bwMode="auto">
            <a:xfrm>
              <a:off x="3577" y="745"/>
              <a:ext cx="969" cy="215"/>
            </a:xfrm>
            <a:prstGeom prst="rect">
              <a:avLst/>
            </a:prstGeom>
            <a:noFill/>
            <a:ln w="936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lIns="90000" tIns="46800" rIns="90000" bIns="46800">
              <a:spAutoFit/>
            </a:bodyPr>
            <a:lstStyle/>
            <a:p>
              <a:pPr>
                <a:buClr>
                  <a:srgbClr val="0000FF"/>
                </a:buClr>
                <a:buSzPct val="100000"/>
                <a:buFont typeface="Calibri" pitchFamily="34" charset="0"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>
                  <a:solidFill>
                    <a:srgbClr val="0000FF"/>
                  </a:solidFill>
                  <a:latin typeface="Calibri" pitchFamily="34" charset="0"/>
                </a:rPr>
                <a:t>AACBAABBCBCC</a:t>
              </a:r>
            </a:p>
          </p:txBody>
        </p:sp>
        <p:grpSp>
          <p:nvGrpSpPr>
            <p:cNvPr id="22540" name="Group 19"/>
            <p:cNvGrpSpPr>
              <a:grpSpLocks/>
            </p:cNvGrpSpPr>
            <p:nvPr/>
          </p:nvGrpSpPr>
          <p:grpSpPr bwMode="auto">
            <a:xfrm>
              <a:off x="3351" y="1392"/>
              <a:ext cx="407" cy="207"/>
              <a:chOff x="3351" y="1392"/>
              <a:chExt cx="407" cy="207"/>
            </a:xfrm>
          </p:grpSpPr>
          <p:sp>
            <p:nvSpPr>
              <p:cNvPr id="22573" name="Line 20"/>
              <p:cNvSpPr>
                <a:spLocks noChangeShapeType="1"/>
              </p:cNvSpPr>
              <p:nvPr/>
            </p:nvSpPr>
            <p:spPr bwMode="auto">
              <a:xfrm flipH="1">
                <a:off x="3350" y="1392"/>
                <a:ext cx="210" cy="208"/>
              </a:xfrm>
              <a:prstGeom prst="line">
                <a:avLst/>
              </a:prstGeom>
              <a:noFill/>
              <a:ln w="2844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2574" name="Line 21"/>
              <p:cNvSpPr>
                <a:spLocks noChangeShapeType="1"/>
              </p:cNvSpPr>
              <p:nvPr/>
            </p:nvSpPr>
            <p:spPr bwMode="auto">
              <a:xfrm flipH="1" flipV="1">
                <a:off x="3550" y="1391"/>
                <a:ext cx="210" cy="210"/>
              </a:xfrm>
              <a:prstGeom prst="line">
                <a:avLst/>
              </a:prstGeom>
              <a:noFill/>
              <a:ln w="2844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</p:grpSp>
        <p:sp>
          <p:nvSpPr>
            <p:cNvPr id="22541" name="Text Box 22"/>
            <p:cNvSpPr txBox="1">
              <a:spLocks noChangeArrowheads="1"/>
            </p:cNvSpPr>
            <p:nvPr/>
          </p:nvSpPr>
          <p:spPr bwMode="auto">
            <a:xfrm>
              <a:off x="3686" y="1600"/>
              <a:ext cx="310" cy="174"/>
            </a:xfrm>
            <a:prstGeom prst="rect">
              <a:avLst/>
            </a:prstGeom>
            <a:noFill/>
            <a:ln w="936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lIns="90000" tIns="46800" rIns="90000" bIns="46800">
              <a:spAutoFit/>
            </a:bodyPr>
            <a:lstStyle/>
            <a:p>
              <a:pPr>
                <a:buClr>
                  <a:srgbClr val="0000FF"/>
                </a:buClr>
                <a:buSzPct val="100000"/>
                <a:buFont typeface="Calibri" pitchFamily="34" charset="0"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>
                  <a:solidFill>
                    <a:srgbClr val="0000FF"/>
                  </a:solidFill>
                  <a:latin typeface="Calibri" pitchFamily="34" charset="0"/>
                </a:rPr>
                <a:t>AAA</a:t>
              </a:r>
            </a:p>
          </p:txBody>
        </p:sp>
        <p:grpSp>
          <p:nvGrpSpPr>
            <p:cNvPr id="22542" name="Group 23"/>
            <p:cNvGrpSpPr>
              <a:grpSpLocks/>
            </p:cNvGrpSpPr>
            <p:nvPr/>
          </p:nvGrpSpPr>
          <p:grpSpPr bwMode="auto">
            <a:xfrm>
              <a:off x="4819" y="1836"/>
              <a:ext cx="407" cy="207"/>
              <a:chOff x="4819" y="1836"/>
              <a:chExt cx="407" cy="207"/>
            </a:xfrm>
          </p:grpSpPr>
          <p:sp>
            <p:nvSpPr>
              <p:cNvPr id="22571" name="Line 24"/>
              <p:cNvSpPr>
                <a:spLocks noChangeShapeType="1"/>
              </p:cNvSpPr>
              <p:nvPr/>
            </p:nvSpPr>
            <p:spPr bwMode="auto">
              <a:xfrm flipH="1">
                <a:off x="4818" y="1836"/>
                <a:ext cx="210" cy="208"/>
              </a:xfrm>
              <a:prstGeom prst="line">
                <a:avLst/>
              </a:prstGeom>
              <a:noFill/>
              <a:ln w="2844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2572" name="Line 25"/>
              <p:cNvSpPr>
                <a:spLocks noChangeShapeType="1"/>
              </p:cNvSpPr>
              <p:nvPr/>
            </p:nvSpPr>
            <p:spPr bwMode="auto">
              <a:xfrm flipH="1" flipV="1">
                <a:off x="5018" y="1835"/>
                <a:ext cx="210" cy="210"/>
              </a:xfrm>
              <a:prstGeom prst="line">
                <a:avLst/>
              </a:prstGeom>
              <a:noFill/>
              <a:ln w="2844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</p:grpSp>
        <p:grpSp>
          <p:nvGrpSpPr>
            <p:cNvPr id="22543" name="Group 26"/>
            <p:cNvGrpSpPr>
              <a:grpSpLocks/>
            </p:cNvGrpSpPr>
            <p:nvPr/>
          </p:nvGrpSpPr>
          <p:grpSpPr bwMode="auto">
            <a:xfrm>
              <a:off x="3810" y="945"/>
              <a:ext cx="407" cy="207"/>
              <a:chOff x="3810" y="945"/>
              <a:chExt cx="407" cy="207"/>
            </a:xfrm>
          </p:grpSpPr>
          <p:sp>
            <p:nvSpPr>
              <p:cNvPr id="22569" name="Line 27"/>
              <p:cNvSpPr>
                <a:spLocks noChangeShapeType="1"/>
              </p:cNvSpPr>
              <p:nvPr/>
            </p:nvSpPr>
            <p:spPr bwMode="auto">
              <a:xfrm flipH="1">
                <a:off x="3809" y="945"/>
                <a:ext cx="210" cy="208"/>
              </a:xfrm>
              <a:prstGeom prst="line">
                <a:avLst/>
              </a:prstGeom>
              <a:noFill/>
              <a:ln w="2844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2570" name="Line 28"/>
              <p:cNvSpPr>
                <a:spLocks noChangeShapeType="1"/>
              </p:cNvSpPr>
              <p:nvPr/>
            </p:nvSpPr>
            <p:spPr bwMode="auto">
              <a:xfrm flipH="1" flipV="1">
                <a:off x="4009" y="944"/>
                <a:ext cx="210" cy="210"/>
              </a:xfrm>
              <a:prstGeom prst="line">
                <a:avLst/>
              </a:prstGeom>
              <a:noFill/>
              <a:ln w="2844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</p:grpSp>
        <p:sp>
          <p:nvSpPr>
            <p:cNvPr id="22544" name="Text Box 29"/>
            <p:cNvSpPr txBox="1">
              <a:spLocks noChangeArrowheads="1"/>
            </p:cNvSpPr>
            <p:nvPr/>
          </p:nvSpPr>
          <p:spPr bwMode="auto">
            <a:xfrm>
              <a:off x="3312" y="1156"/>
              <a:ext cx="545" cy="215"/>
            </a:xfrm>
            <a:prstGeom prst="rect">
              <a:avLst/>
            </a:prstGeom>
            <a:noFill/>
            <a:ln w="936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lIns="90000" tIns="46800" rIns="90000" bIns="46800">
              <a:spAutoFit/>
            </a:bodyPr>
            <a:lstStyle/>
            <a:p>
              <a:pPr>
                <a:buClr>
                  <a:srgbClr val="0000FF"/>
                </a:buClr>
                <a:buSzPct val="100000"/>
                <a:buFont typeface="Calibri" pitchFamily="34" charset="0"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>
                  <a:solidFill>
                    <a:srgbClr val="0000FF"/>
                  </a:solidFill>
                  <a:latin typeface="Calibri" pitchFamily="34" charset="0"/>
                </a:rPr>
                <a:t>AACACB</a:t>
              </a:r>
            </a:p>
          </p:txBody>
        </p:sp>
        <p:sp>
          <p:nvSpPr>
            <p:cNvPr id="22545" name="Text Box 30"/>
            <p:cNvSpPr txBox="1">
              <a:spLocks noChangeArrowheads="1"/>
            </p:cNvSpPr>
            <p:nvPr/>
          </p:nvSpPr>
          <p:spPr bwMode="auto">
            <a:xfrm>
              <a:off x="4187" y="1156"/>
              <a:ext cx="537" cy="215"/>
            </a:xfrm>
            <a:prstGeom prst="rect">
              <a:avLst/>
            </a:prstGeom>
            <a:noFill/>
            <a:ln w="936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lIns="90000" tIns="46800" rIns="90000" bIns="46800">
              <a:spAutoFit/>
            </a:bodyPr>
            <a:lstStyle/>
            <a:p>
              <a:pPr>
                <a:buClr>
                  <a:srgbClr val="0000FF"/>
                </a:buClr>
                <a:buSzPct val="100000"/>
                <a:buFont typeface="Calibri" pitchFamily="34" charset="0"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>
                  <a:solidFill>
                    <a:srgbClr val="0000FF"/>
                  </a:solidFill>
                  <a:latin typeface="Calibri" pitchFamily="34" charset="0"/>
                </a:rPr>
                <a:t>CBABBC</a:t>
              </a:r>
            </a:p>
          </p:txBody>
        </p:sp>
        <p:sp>
          <p:nvSpPr>
            <p:cNvPr id="22546" name="Text Box 31"/>
            <p:cNvSpPr txBox="1">
              <a:spLocks noChangeArrowheads="1"/>
            </p:cNvSpPr>
            <p:nvPr/>
          </p:nvSpPr>
          <p:spPr bwMode="auto">
            <a:xfrm>
              <a:off x="3104" y="1600"/>
              <a:ext cx="315" cy="174"/>
            </a:xfrm>
            <a:prstGeom prst="rect">
              <a:avLst/>
            </a:prstGeom>
            <a:noFill/>
            <a:ln w="936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lIns="90000" tIns="46800" rIns="90000" bIns="46800">
              <a:spAutoFit/>
            </a:bodyPr>
            <a:lstStyle/>
            <a:p>
              <a:pPr>
                <a:buClr>
                  <a:srgbClr val="0000FF"/>
                </a:buClr>
                <a:buSzPct val="100000"/>
                <a:buFont typeface="Calibri" pitchFamily="34" charset="0"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>
                  <a:solidFill>
                    <a:srgbClr val="0000FF"/>
                  </a:solidFill>
                  <a:latin typeface="Calibri" pitchFamily="34" charset="0"/>
                </a:rPr>
                <a:t>CCB</a:t>
              </a:r>
            </a:p>
          </p:txBody>
        </p:sp>
        <p:grpSp>
          <p:nvGrpSpPr>
            <p:cNvPr id="22547" name="Group 32"/>
            <p:cNvGrpSpPr>
              <a:grpSpLocks/>
            </p:cNvGrpSpPr>
            <p:nvPr/>
          </p:nvGrpSpPr>
          <p:grpSpPr bwMode="auto">
            <a:xfrm>
              <a:off x="4056" y="1836"/>
              <a:ext cx="407" cy="207"/>
              <a:chOff x="4056" y="1836"/>
              <a:chExt cx="407" cy="207"/>
            </a:xfrm>
          </p:grpSpPr>
          <p:sp>
            <p:nvSpPr>
              <p:cNvPr id="22567" name="Line 33"/>
              <p:cNvSpPr>
                <a:spLocks noChangeShapeType="1"/>
              </p:cNvSpPr>
              <p:nvPr/>
            </p:nvSpPr>
            <p:spPr bwMode="auto">
              <a:xfrm flipH="1">
                <a:off x="4055" y="1836"/>
                <a:ext cx="210" cy="208"/>
              </a:xfrm>
              <a:prstGeom prst="line">
                <a:avLst/>
              </a:prstGeom>
              <a:noFill/>
              <a:ln w="2844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2568" name="Line 34"/>
              <p:cNvSpPr>
                <a:spLocks noChangeShapeType="1"/>
              </p:cNvSpPr>
              <p:nvPr/>
            </p:nvSpPr>
            <p:spPr bwMode="auto">
              <a:xfrm flipH="1" flipV="1">
                <a:off x="4255" y="1835"/>
                <a:ext cx="210" cy="210"/>
              </a:xfrm>
              <a:prstGeom prst="line">
                <a:avLst/>
              </a:prstGeom>
              <a:noFill/>
              <a:ln w="2844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</p:grpSp>
        <p:grpSp>
          <p:nvGrpSpPr>
            <p:cNvPr id="22548" name="Group 35"/>
            <p:cNvGrpSpPr>
              <a:grpSpLocks/>
            </p:cNvGrpSpPr>
            <p:nvPr/>
          </p:nvGrpSpPr>
          <p:grpSpPr bwMode="auto">
            <a:xfrm>
              <a:off x="4251" y="1392"/>
              <a:ext cx="407" cy="207"/>
              <a:chOff x="4251" y="1392"/>
              <a:chExt cx="407" cy="207"/>
            </a:xfrm>
          </p:grpSpPr>
          <p:sp>
            <p:nvSpPr>
              <p:cNvPr id="22565" name="Line 36"/>
              <p:cNvSpPr>
                <a:spLocks noChangeShapeType="1"/>
              </p:cNvSpPr>
              <p:nvPr/>
            </p:nvSpPr>
            <p:spPr bwMode="auto">
              <a:xfrm flipH="1">
                <a:off x="4250" y="1392"/>
                <a:ext cx="210" cy="208"/>
              </a:xfrm>
              <a:prstGeom prst="line">
                <a:avLst/>
              </a:prstGeom>
              <a:noFill/>
              <a:ln w="2844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2566" name="Line 37"/>
              <p:cNvSpPr>
                <a:spLocks noChangeShapeType="1"/>
              </p:cNvSpPr>
              <p:nvPr/>
            </p:nvSpPr>
            <p:spPr bwMode="auto">
              <a:xfrm flipH="1" flipV="1">
                <a:off x="4450" y="1391"/>
                <a:ext cx="210" cy="210"/>
              </a:xfrm>
              <a:prstGeom prst="line">
                <a:avLst/>
              </a:prstGeom>
              <a:noFill/>
              <a:ln w="2844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</p:grpSp>
        <p:grpSp>
          <p:nvGrpSpPr>
            <p:cNvPr id="22549" name="Group 38"/>
            <p:cNvGrpSpPr>
              <a:grpSpLocks/>
            </p:cNvGrpSpPr>
            <p:nvPr/>
          </p:nvGrpSpPr>
          <p:grpSpPr bwMode="auto">
            <a:xfrm>
              <a:off x="3054" y="1836"/>
              <a:ext cx="407" cy="207"/>
              <a:chOff x="3054" y="1836"/>
              <a:chExt cx="407" cy="207"/>
            </a:xfrm>
          </p:grpSpPr>
          <p:sp>
            <p:nvSpPr>
              <p:cNvPr id="22563" name="Line 39"/>
              <p:cNvSpPr>
                <a:spLocks noChangeShapeType="1"/>
              </p:cNvSpPr>
              <p:nvPr/>
            </p:nvSpPr>
            <p:spPr bwMode="auto">
              <a:xfrm flipH="1">
                <a:off x="3053" y="1836"/>
                <a:ext cx="210" cy="208"/>
              </a:xfrm>
              <a:prstGeom prst="line">
                <a:avLst/>
              </a:prstGeom>
              <a:noFill/>
              <a:ln w="2844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2564" name="Line 40"/>
              <p:cNvSpPr>
                <a:spLocks noChangeShapeType="1"/>
              </p:cNvSpPr>
              <p:nvPr/>
            </p:nvSpPr>
            <p:spPr bwMode="auto">
              <a:xfrm flipH="1" flipV="1">
                <a:off x="3253" y="1835"/>
                <a:ext cx="210" cy="210"/>
              </a:xfrm>
              <a:prstGeom prst="line">
                <a:avLst/>
              </a:prstGeom>
              <a:noFill/>
              <a:ln w="2844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</p:grpSp>
        <p:sp>
          <p:nvSpPr>
            <p:cNvPr id="22550" name="Text Box 41"/>
            <p:cNvSpPr txBox="1">
              <a:spLocks noChangeArrowheads="1"/>
            </p:cNvSpPr>
            <p:nvPr/>
          </p:nvSpPr>
          <p:spPr bwMode="auto">
            <a:xfrm>
              <a:off x="3358" y="2047"/>
              <a:ext cx="180" cy="174"/>
            </a:xfrm>
            <a:prstGeom prst="rect">
              <a:avLst/>
            </a:prstGeom>
            <a:solidFill>
              <a:srgbClr val="CC00FF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lIns="90000" tIns="46800" rIns="90000" bIns="46800">
              <a:spAutoFit/>
            </a:bodyPr>
            <a:lstStyle/>
            <a:p>
              <a:pPr>
                <a:buClr>
                  <a:srgbClr val="0000FF"/>
                </a:buClr>
                <a:buSzPct val="100000"/>
                <a:buFont typeface="Calibri" pitchFamily="34" charset="0"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>
                  <a:solidFill>
                    <a:srgbClr val="0000FF"/>
                  </a:solidFill>
                  <a:latin typeface="Calibri" pitchFamily="34" charset="0"/>
                </a:rPr>
                <a:t>B</a:t>
              </a:r>
            </a:p>
          </p:txBody>
        </p:sp>
        <p:sp>
          <p:nvSpPr>
            <p:cNvPr id="22551" name="Text Box 42"/>
            <p:cNvSpPr txBox="1">
              <a:spLocks noChangeArrowheads="1"/>
            </p:cNvSpPr>
            <p:nvPr/>
          </p:nvSpPr>
          <p:spPr bwMode="auto">
            <a:xfrm>
              <a:off x="2921" y="2047"/>
              <a:ext cx="248" cy="174"/>
            </a:xfrm>
            <a:prstGeom prst="rect">
              <a:avLst/>
            </a:prstGeom>
            <a:solidFill>
              <a:srgbClr val="CC00FF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lIns="90000" tIns="46800" rIns="90000" bIns="46800">
              <a:spAutoFit/>
            </a:bodyPr>
            <a:lstStyle/>
            <a:p>
              <a:pPr>
                <a:buClr>
                  <a:srgbClr val="0000FF"/>
                </a:buClr>
                <a:buSzPct val="100000"/>
                <a:buFont typeface="Calibri" pitchFamily="34" charset="0"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>
                  <a:solidFill>
                    <a:srgbClr val="0000FF"/>
                  </a:solidFill>
                  <a:latin typeface="Calibri" pitchFamily="34" charset="0"/>
                </a:rPr>
                <a:t>CC</a:t>
              </a:r>
            </a:p>
          </p:txBody>
        </p:sp>
        <p:sp>
          <p:nvSpPr>
            <p:cNvPr id="22552" name="Text Box 43"/>
            <p:cNvSpPr txBox="1">
              <a:spLocks noChangeArrowheads="1"/>
            </p:cNvSpPr>
            <p:nvPr/>
          </p:nvSpPr>
          <p:spPr bwMode="auto">
            <a:xfrm>
              <a:off x="4652" y="1600"/>
              <a:ext cx="379" cy="174"/>
            </a:xfrm>
            <a:prstGeom prst="rect">
              <a:avLst/>
            </a:prstGeom>
            <a:noFill/>
            <a:ln w="936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lIns="90000" tIns="46800" rIns="90000" bIns="46800">
              <a:spAutoFit/>
            </a:bodyPr>
            <a:lstStyle/>
            <a:p>
              <a:pPr>
                <a:buClr>
                  <a:srgbClr val="0000FF"/>
                </a:buClr>
                <a:buSzPct val="100000"/>
                <a:buFont typeface="Calibri" pitchFamily="34" charset="0"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>
                  <a:solidFill>
                    <a:srgbClr val="0000FF"/>
                  </a:solidFill>
                  <a:latin typeface="Calibri" pitchFamily="34" charset="0"/>
                </a:rPr>
                <a:t>ABBC</a:t>
              </a:r>
            </a:p>
          </p:txBody>
        </p:sp>
        <p:sp>
          <p:nvSpPr>
            <p:cNvPr id="22553" name="Text Box 44"/>
            <p:cNvSpPr txBox="1">
              <a:spLocks noChangeArrowheads="1"/>
            </p:cNvSpPr>
            <p:nvPr/>
          </p:nvSpPr>
          <p:spPr bwMode="auto">
            <a:xfrm>
              <a:off x="4147" y="1600"/>
              <a:ext cx="247" cy="174"/>
            </a:xfrm>
            <a:prstGeom prst="rect">
              <a:avLst/>
            </a:prstGeom>
            <a:noFill/>
            <a:ln w="936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lIns="90000" tIns="46800" rIns="90000" bIns="46800">
              <a:spAutoFit/>
            </a:bodyPr>
            <a:lstStyle/>
            <a:p>
              <a:pPr>
                <a:buClr>
                  <a:srgbClr val="0000FF"/>
                </a:buClr>
                <a:buSzPct val="100000"/>
                <a:buFont typeface="Calibri" pitchFamily="34" charset="0"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>
                  <a:solidFill>
                    <a:srgbClr val="0000FF"/>
                  </a:solidFill>
                  <a:latin typeface="Calibri" pitchFamily="34" charset="0"/>
                </a:rPr>
                <a:t>CB</a:t>
              </a:r>
            </a:p>
          </p:txBody>
        </p:sp>
        <p:sp>
          <p:nvSpPr>
            <p:cNvPr id="22554" name="Text Box 45"/>
            <p:cNvSpPr txBox="1">
              <a:spLocks noChangeArrowheads="1"/>
            </p:cNvSpPr>
            <p:nvPr/>
          </p:nvSpPr>
          <p:spPr bwMode="auto">
            <a:xfrm>
              <a:off x="4372" y="2047"/>
              <a:ext cx="180" cy="174"/>
            </a:xfrm>
            <a:prstGeom prst="rect">
              <a:avLst/>
            </a:prstGeom>
            <a:solidFill>
              <a:srgbClr val="CC00FF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lIns="90000" tIns="46800" rIns="90000" bIns="46800">
              <a:spAutoFit/>
            </a:bodyPr>
            <a:lstStyle/>
            <a:p>
              <a:pPr>
                <a:buClr>
                  <a:srgbClr val="0000FF"/>
                </a:buClr>
                <a:buSzPct val="100000"/>
                <a:buFont typeface="Calibri" pitchFamily="34" charset="0"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>
                  <a:solidFill>
                    <a:srgbClr val="0000FF"/>
                  </a:solidFill>
                  <a:latin typeface="Calibri" pitchFamily="34" charset="0"/>
                </a:rPr>
                <a:t>B</a:t>
              </a:r>
            </a:p>
          </p:txBody>
        </p:sp>
        <p:sp>
          <p:nvSpPr>
            <p:cNvPr id="22555" name="Text Box 46"/>
            <p:cNvSpPr txBox="1">
              <a:spLocks noChangeArrowheads="1"/>
            </p:cNvSpPr>
            <p:nvPr/>
          </p:nvSpPr>
          <p:spPr bwMode="auto">
            <a:xfrm>
              <a:off x="3976" y="2047"/>
              <a:ext cx="181" cy="174"/>
            </a:xfrm>
            <a:prstGeom prst="rect">
              <a:avLst/>
            </a:prstGeom>
            <a:solidFill>
              <a:srgbClr val="CC00FF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lIns="90000" tIns="46800" rIns="90000" bIns="46800">
              <a:spAutoFit/>
            </a:bodyPr>
            <a:lstStyle/>
            <a:p>
              <a:pPr>
                <a:buClr>
                  <a:srgbClr val="0000FF"/>
                </a:buClr>
                <a:buSzPct val="100000"/>
                <a:buFont typeface="Calibri" pitchFamily="34" charset="0"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>
                  <a:solidFill>
                    <a:srgbClr val="0000FF"/>
                  </a:solidFill>
                  <a:latin typeface="Calibri" pitchFamily="34" charset="0"/>
                </a:rPr>
                <a:t>C</a:t>
              </a:r>
            </a:p>
          </p:txBody>
        </p:sp>
        <p:sp>
          <p:nvSpPr>
            <p:cNvPr id="22556" name="Text Box 47"/>
            <p:cNvSpPr txBox="1">
              <a:spLocks noChangeArrowheads="1"/>
            </p:cNvSpPr>
            <p:nvPr/>
          </p:nvSpPr>
          <p:spPr bwMode="auto">
            <a:xfrm>
              <a:off x="4771" y="2047"/>
              <a:ext cx="179" cy="174"/>
            </a:xfrm>
            <a:prstGeom prst="rect">
              <a:avLst/>
            </a:prstGeom>
            <a:solidFill>
              <a:srgbClr val="CC00FF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lIns="90000" tIns="46800" rIns="90000" bIns="46800">
              <a:spAutoFit/>
            </a:bodyPr>
            <a:lstStyle/>
            <a:p>
              <a:pPr>
                <a:buClr>
                  <a:srgbClr val="0000FF"/>
                </a:buClr>
                <a:buSzPct val="100000"/>
                <a:buFont typeface="Calibri" pitchFamily="34" charset="0"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>
                  <a:solidFill>
                    <a:srgbClr val="0000FF"/>
                  </a:solidFill>
                  <a:latin typeface="Calibri" pitchFamily="34" charset="0"/>
                </a:rPr>
                <a:t>A</a:t>
              </a:r>
            </a:p>
          </p:txBody>
        </p:sp>
        <p:sp>
          <p:nvSpPr>
            <p:cNvPr id="22557" name="Text Box 48"/>
            <p:cNvSpPr txBox="1">
              <a:spLocks noChangeArrowheads="1"/>
            </p:cNvSpPr>
            <p:nvPr/>
          </p:nvSpPr>
          <p:spPr bwMode="auto">
            <a:xfrm>
              <a:off x="5188" y="2047"/>
              <a:ext cx="314" cy="174"/>
            </a:xfrm>
            <a:prstGeom prst="rect">
              <a:avLst/>
            </a:prstGeom>
            <a:noFill/>
            <a:ln w="936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lIns="90000" tIns="46800" rIns="90000" bIns="46800">
              <a:spAutoFit/>
            </a:bodyPr>
            <a:lstStyle/>
            <a:p>
              <a:pPr>
                <a:buClr>
                  <a:srgbClr val="0000FF"/>
                </a:buClr>
                <a:buSzPct val="100000"/>
                <a:buFont typeface="Calibri" pitchFamily="34" charset="0"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>
                  <a:solidFill>
                    <a:srgbClr val="0000FF"/>
                  </a:solidFill>
                  <a:latin typeface="Calibri" pitchFamily="34" charset="0"/>
                </a:rPr>
                <a:t>BBC</a:t>
              </a:r>
            </a:p>
          </p:txBody>
        </p:sp>
        <p:grpSp>
          <p:nvGrpSpPr>
            <p:cNvPr id="22558" name="Group 49"/>
            <p:cNvGrpSpPr>
              <a:grpSpLocks/>
            </p:cNvGrpSpPr>
            <p:nvPr/>
          </p:nvGrpSpPr>
          <p:grpSpPr bwMode="auto">
            <a:xfrm>
              <a:off x="5140" y="2284"/>
              <a:ext cx="407" cy="207"/>
              <a:chOff x="5140" y="2284"/>
              <a:chExt cx="407" cy="207"/>
            </a:xfrm>
          </p:grpSpPr>
          <p:sp>
            <p:nvSpPr>
              <p:cNvPr id="22561" name="Line 50"/>
              <p:cNvSpPr>
                <a:spLocks noChangeShapeType="1"/>
              </p:cNvSpPr>
              <p:nvPr/>
            </p:nvSpPr>
            <p:spPr bwMode="auto">
              <a:xfrm flipH="1">
                <a:off x="5139" y="2284"/>
                <a:ext cx="210" cy="208"/>
              </a:xfrm>
              <a:prstGeom prst="line">
                <a:avLst/>
              </a:prstGeom>
              <a:noFill/>
              <a:ln w="2844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2562" name="Line 51"/>
              <p:cNvSpPr>
                <a:spLocks noChangeShapeType="1"/>
              </p:cNvSpPr>
              <p:nvPr/>
            </p:nvSpPr>
            <p:spPr bwMode="auto">
              <a:xfrm flipH="1" flipV="1">
                <a:off x="5339" y="2283"/>
                <a:ext cx="210" cy="210"/>
              </a:xfrm>
              <a:prstGeom prst="line">
                <a:avLst/>
              </a:prstGeom>
              <a:noFill/>
              <a:ln w="2844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</p:grpSp>
        <p:sp>
          <p:nvSpPr>
            <p:cNvPr id="22559" name="Text Box 52"/>
            <p:cNvSpPr txBox="1">
              <a:spLocks noChangeArrowheads="1"/>
            </p:cNvSpPr>
            <p:nvPr/>
          </p:nvSpPr>
          <p:spPr bwMode="auto">
            <a:xfrm>
              <a:off x="5463" y="2495"/>
              <a:ext cx="181" cy="174"/>
            </a:xfrm>
            <a:prstGeom prst="rect">
              <a:avLst/>
            </a:prstGeom>
            <a:solidFill>
              <a:srgbClr val="CC00FF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lIns="90000" tIns="46800" rIns="90000" bIns="46800">
              <a:spAutoFit/>
            </a:bodyPr>
            <a:lstStyle/>
            <a:p>
              <a:pPr>
                <a:buClr>
                  <a:srgbClr val="0000FF"/>
                </a:buClr>
                <a:buSzPct val="100000"/>
                <a:buFont typeface="Calibri" pitchFamily="34" charset="0"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>
                  <a:solidFill>
                    <a:srgbClr val="0000FF"/>
                  </a:solidFill>
                  <a:latin typeface="Calibri" pitchFamily="34" charset="0"/>
                </a:rPr>
                <a:t>C</a:t>
              </a:r>
            </a:p>
          </p:txBody>
        </p:sp>
        <p:sp>
          <p:nvSpPr>
            <p:cNvPr id="22560" name="Text Box 53"/>
            <p:cNvSpPr txBox="1">
              <a:spLocks noChangeArrowheads="1"/>
            </p:cNvSpPr>
            <p:nvPr/>
          </p:nvSpPr>
          <p:spPr bwMode="auto">
            <a:xfrm>
              <a:off x="4995" y="2495"/>
              <a:ext cx="246" cy="174"/>
            </a:xfrm>
            <a:prstGeom prst="rect">
              <a:avLst/>
            </a:prstGeom>
            <a:solidFill>
              <a:srgbClr val="CC00FF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lIns="90000" tIns="46800" rIns="90000" bIns="46800">
              <a:spAutoFit/>
            </a:bodyPr>
            <a:lstStyle/>
            <a:p>
              <a:pPr>
                <a:buClr>
                  <a:srgbClr val="0000FF"/>
                </a:buClr>
                <a:buSzPct val="100000"/>
                <a:buFont typeface="Calibri" pitchFamily="34" charset="0"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>
                  <a:solidFill>
                    <a:srgbClr val="0000FF"/>
                  </a:solidFill>
                  <a:latin typeface="Calibri" pitchFamily="34" charset="0"/>
                </a:rPr>
                <a:t>BB</a:t>
              </a:r>
            </a:p>
          </p:txBody>
        </p:sp>
      </p:grpSp>
      <p:sp>
        <p:nvSpPr>
          <p:cNvPr id="22535" name="Text Box 54"/>
          <p:cNvSpPr txBox="1">
            <a:spLocks noChangeArrowheads="1"/>
          </p:cNvSpPr>
          <p:nvPr/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ctr"/>
          <a:lstStyle/>
          <a:p>
            <a:pPr algn="r">
              <a:buClr>
                <a:srgbClr val="898989"/>
              </a:buClr>
              <a:buSzPct val="100000"/>
              <a:buFont typeface="Calibri" pitchFamily="34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9FCC370F-D0DF-4E87-A9E7-CBD7A0E289C0}" type="slidenum">
              <a:rPr lang="en-US">
                <a:solidFill>
                  <a:srgbClr val="898989"/>
                </a:solidFill>
                <a:latin typeface="Calibri" pitchFamily="34" charset="0"/>
              </a:rPr>
              <a:pPr algn="r">
                <a:buClr>
                  <a:srgbClr val="898989"/>
                </a:buClr>
                <a:buSzPct val="100000"/>
                <a:buFont typeface="Calibri" pitchFamily="34" charset="0"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5</a:t>
            </a:fld>
            <a:endParaRPr lang="en-US">
              <a:solidFill>
                <a:srgbClr val="898989"/>
              </a:solidFill>
              <a:latin typeface="Calibri" pitchFamily="34" charset="0"/>
            </a:endParaRPr>
          </a:p>
        </p:txBody>
      </p:sp>
      <p:sp>
        <p:nvSpPr>
          <p:cNvPr id="105482" name="Slide Number Placeholder 56"/>
          <p:cNvSpPr>
            <a:spLocks noGrp="1"/>
          </p:cNvSpPr>
          <p:nvPr>
            <p:ph type="sldNum" sz="quarter" idx="12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pPr algn="ctr">
              <a:defRPr/>
            </a:pPr>
            <a:fld id="{CC986F80-0F7F-4E8D-A896-B47CFE35DF50}" type="slidenum">
              <a:rPr lang="en-US"/>
              <a:pPr algn="ctr">
                <a:defRPr/>
              </a:pPr>
              <a:t>5</a:t>
            </a:fld>
            <a:endParaRPr lang="en-US" dirty="0"/>
          </a:p>
        </p:txBody>
      </p:sp>
      <p:sp>
        <p:nvSpPr>
          <p:cNvPr id="22537" name="TextBox 59"/>
          <p:cNvSpPr txBox="1">
            <a:spLocks noChangeArrowheads="1"/>
          </p:cNvSpPr>
          <p:nvPr/>
        </p:nvSpPr>
        <p:spPr bwMode="auto">
          <a:xfrm>
            <a:off x="304800" y="6396038"/>
            <a:ext cx="4221163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>
                <a:latin typeface="Calibri" pitchFamily="34" charset="0"/>
                <a:hlinkClick r:id="rId4"/>
              </a:rPr>
              <a:t>http://opencv.willowgarage.com</a:t>
            </a:r>
            <a:endParaRPr lang="en-US" sz="2400">
              <a:latin typeface="Calibri" pitchFamily="34" charset="0"/>
            </a:endParaRPr>
          </a:p>
        </p:txBody>
      </p:sp>
      <p:pic>
        <p:nvPicPr>
          <p:cNvPr id="22538" name="Picture 57" descr="OpenCV_Logo.png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0" y="0"/>
            <a:ext cx="577850" cy="712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Text Box 1"/>
          <p:cNvSpPr txBox="1">
            <a:spLocks noChangeArrowheads="1"/>
          </p:cNvSpPr>
          <p:nvPr/>
        </p:nvSpPr>
        <p:spPr bwMode="auto">
          <a:xfrm>
            <a:off x="457200" y="-341313"/>
            <a:ext cx="8229600" cy="1143001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anchor="ctr"/>
          <a:lstStyle/>
          <a:p>
            <a:pPr algn="ctr">
              <a:buClr>
                <a:srgbClr val="000000"/>
              </a:buClr>
              <a:buSzPct val="100000"/>
              <a:buFont typeface="Calibri" pitchFamily="34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4000">
                <a:latin typeface="AlBattar"/>
              </a:rPr>
              <a:t>Contours </a:t>
            </a:r>
          </a:p>
        </p:txBody>
      </p:sp>
      <p:sp>
        <p:nvSpPr>
          <p:cNvPr id="81922" name="Text Box 3"/>
          <p:cNvSpPr txBox="1">
            <a:spLocks noChangeArrowheads="1"/>
          </p:cNvSpPr>
          <p:nvPr/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ctr"/>
          <a:lstStyle/>
          <a:p>
            <a:pPr algn="r">
              <a:buClr>
                <a:srgbClr val="898989"/>
              </a:buClr>
              <a:buSzPct val="100000"/>
              <a:buFont typeface="Calibri" pitchFamily="34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6A056ECC-3A5A-4270-A25E-33AABAC6A491}" type="slidenum">
              <a:rPr lang="en-US">
                <a:latin typeface="Calibri" pitchFamily="34" charset="0"/>
              </a:rPr>
              <a:pPr algn="r">
                <a:buClr>
                  <a:srgbClr val="898989"/>
                </a:buClr>
                <a:buSzPct val="100000"/>
                <a:buFont typeface="Calibri" pitchFamily="34" charset="0"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50</a:t>
            </a:fld>
            <a:endParaRPr lang="en-US">
              <a:latin typeface="Calibri" pitchFamily="34" charset="0"/>
            </a:endParaRPr>
          </a:p>
        </p:txBody>
      </p:sp>
      <p:pic>
        <p:nvPicPr>
          <p:cNvPr id="81923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90600" y="1143000"/>
            <a:ext cx="6972300" cy="46482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1026"/>
          <p:cNvSpPr>
            <a:spLocks noGrp="1" noChangeArrowheads="1"/>
          </p:cNvSpPr>
          <p:nvPr>
            <p:ph type="title"/>
          </p:nvPr>
        </p:nvSpPr>
        <p:spPr>
          <a:xfrm>
            <a:off x="790575" y="-211138"/>
            <a:ext cx="8162925" cy="874713"/>
          </a:xfrm>
        </p:spPr>
        <p:txBody>
          <a:bodyPr lIns="92075" tIns="46038" rIns="92075" bIns="46038" rtlCol="0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sz="32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Morphological Operations Examples</a:t>
            </a:r>
          </a:p>
        </p:txBody>
      </p:sp>
      <p:sp>
        <p:nvSpPr>
          <p:cNvPr id="1035" name="Rectangle 1027"/>
          <p:cNvSpPr>
            <a:spLocks noGrp="1" noChangeArrowheads="1"/>
          </p:cNvSpPr>
          <p:nvPr>
            <p:ph type="body" sz="half" idx="1"/>
          </p:nvPr>
        </p:nvSpPr>
        <p:spPr>
          <a:xfrm>
            <a:off x="762000" y="990600"/>
            <a:ext cx="7772400" cy="457200"/>
          </a:xfrm>
        </p:spPr>
        <p:txBody>
          <a:bodyPr lIns="92075" tIns="46038" rIns="92075" bIns="46038" rtlCol="0">
            <a:normAutofit fontScale="92500" lnSpcReduction="20000"/>
          </a:bodyPr>
          <a:lstStyle/>
          <a:p>
            <a:pPr fontAlgn="auto">
              <a:lnSpc>
                <a:spcPct val="90000"/>
              </a:lnSpc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sz="2000" smtClean="0"/>
              <a:t>Morphology - applying Min-Max</a:t>
            </a:r>
            <a:r>
              <a:rPr lang="en-US" smtClean="0"/>
              <a:t>.</a:t>
            </a:r>
            <a:r>
              <a:rPr lang="en-US" sz="2000" smtClean="0"/>
              <a:t> Filters and its combinations</a:t>
            </a:r>
            <a:endParaRPr lang="ru-RU" smtClean="0"/>
          </a:p>
        </p:txBody>
      </p:sp>
      <p:graphicFrame>
        <p:nvGraphicFramePr>
          <p:cNvPr id="14338" name="Object 2"/>
          <p:cNvGraphicFramePr>
            <a:graphicFrameLocks noChangeAspect="1"/>
          </p:cNvGraphicFramePr>
          <p:nvPr/>
        </p:nvGraphicFramePr>
        <p:xfrm>
          <a:off x="990600" y="2562225"/>
          <a:ext cx="1600200" cy="1408113"/>
        </p:xfrm>
        <a:graphic>
          <a:graphicData uri="http://schemas.openxmlformats.org/presentationml/2006/ole">
            <p:oleObj spid="_x0000_s14338" name="Bitmap Image" r:id="rId4" imgW="2666667" imgH="3285714" progId="PBrush">
              <p:embed/>
            </p:oleObj>
          </a:graphicData>
        </a:graphic>
      </p:graphicFrame>
      <p:graphicFrame>
        <p:nvGraphicFramePr>
          <p:cNvPr id="14339" name="Object 3"/>
          <p:cNvGraphicFramePr>
            <a:graphicFrameLocks noChangeAspect="1"/>
          </p:cNvGraphicFramePr>
          <p:nvPr/>
        </p:nvGraphicFramePr>
        <p:xfrm>
          <a:off x="2895600" y="2562225"/>
          <a:ext cx="1524000" cy="1400175"/>
        </p:xfrm>
        <a:graphic>
          <a:graphicData uri="http://schemas.openxmlformats.org/presentationml/2006/ole">
            <p:oleObj spid="_x0000_s14339" name="Bitmap Image" r:id="rId5" imgW="2561905" imgH="3285714" progId="PBrush">
              <p:embed/>
            </p:oleObj>
          </a:graphicData>
        </a:graphic>
      </p:graphicFrame>
      <p:graphicFrame>
        <p:nvGraphicFramePr>
          <p:cNvPr id="14340" name="Object 4"/>
          <p:cNvGraphicFramePr>
            <a:graphicFrameLocks noChangeAspect="1"/>
          </p:cNvGraphicFramePr>
          <p:nvPr/>
        </p:nvGraphicFramePr>
        <p:xfrm>
          <a:off x="4800600" y="2562225"/>
          <a:ext cx="1524000" cy="1371600"/>
        </p:xfrm>
        <a:graphic>
          <a:graphicData uri="http://schemas.openxmlformats.org/presentationml/2006/ole">
            <p:oleObj spid="_x0000_s14340" name="Bitmap Image" r:id="rId6" imgW="2572109" imgH="3285714" progId="PBrush">
              <p:embed/>
            </p:oleObj>
          </a:graphicData>
        </a:graphic>
      </p:graphicFrame>
      <p:graphicFrame>
        <p:nvGraphicFramePr>
          <p:cNvPr id="14341" name="Object 5"/>
          <p:cNvGraphicFramePr>
            <a:graphicFrameLocks noChangeAspect="1"/>
          </p:cNvGraphicFramePr>
          <p:nvPr/>
        </p:nvGraphicFramePr>
        <p:xfrm>
          <a:off x="6781800" y="2562225"/>
          <a:ext cx="1524000" cy="1385888"/>
        </p:xfrm>
        <a:graphic>
          <a:graphicData uri="http://schemas.openxmlformats.org/presentationml/2006/ole">
            <p:oleObj spid="_x0000_s14341" name="Bitmap Image" r:id="rId7" imgW="2228571" imgH="3219899" progId="PBrush">
              <p:embed/>
            </p:oleObj>
          </a:graphicData>
        </a:graphic>
      </p:graphicFrame>
      <p:sp>
        <p:nvSpPr>
          <p:cNvPr id="14348" name="Rectangle 1033"/>
          <p:cNvSpPr>
            <a:spLocks noChangeArrowheads="1"/>
          </p:cNvSpPr>
          <p:nvPr/>
        </p:nvSpPr>
        <p:spPr bwMode="auto">
          <a:xfrm>
            <a:off x="6477000" y="2181225"/>
            <a:ext cx="2209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hangingPunct="0">
              <a:buClr>
                <a:srgbClr val="000000"/>
              </a:buClr>
              <a:buSzPct val="100000"/>
              <a:buFont typeface="Calibri" pitchFamily="34" charset="0"/>
              <a:buNone/>
            </a:pPr>
            <a:r>
              <a:rPr lang="en-US" sz="1600">
                <a:latin typeface="Times New Roman" pitchFamily="18" charset="0"/>
              </a:rPr>
              <a:t>Opening IoB= (I</a:t>
            </a:r>
            <a:r>
              <a:rPr lang="en-US" sz="1600">
                <a:latin typeface="Times New Roman" pitchFamily="18" charset="0"/>
                <a:sym typeface="Symbol" pitchFamily="18" charset="2"/>
              </a:rPr>
              <a:t>B)B</a:t>
            </a:r>
          </a:p>
        </p:txBody>
      </p:sp>
      <p:sp>
        <p:nvSpPr>
          <p:cNvPr id="14349" name="Rectangle 1034"/>
          <p:cNvSpPr>
            <a:spLocks noChangeArrowheads="1"/>
          </p:cNvSpPr>
          <p:nvPr/>
        </p:nvSpPr>
        <p:spPr bwMode="auto">
          <a:xfrm>
            <a:off x="4648200" y="2133600"/>
            <a:ext cx="16764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hangingPunct="0">
              <a:buClr>
                <a:srgbClr val="000000"/>
              </a:buClr>
              <a:buSzPct val="100000"/>
              <a:buFont typeface="Calibri" pitchFamily="34" charset="0"/>
              <a:buNone/>
            </a:pPr>
            <a:r>
              <a:rPr lang="en-US" sz="1600">
                <a:latin typeface="Times New Roman" pitchFamily="18" charset="0"/>
              </a:rPr>
              <a:t>Dilatation I</a:t>
            </a:r>
            <a:r>
              <a:rPr lang="en-US" sz="1600">
                <a:latin typeface="Times New Roman" pitchFamily="18" charset="0"/>
                <a:sym typeface="Symbol" pitchFamily="18" charset="2"/>
              </a:rPr>
              <a:t>B</a:t>
            </a:r>
            <a:endParaRPr lang="en-US" sz="1600">
              <a:latin typeface="Times New Roman" pitchFamily="18" charset="0"/>
            </a:endParaRPr>
          </a:p>
        </p:txBody>
      </p:sp>
      <p:sp>
        <p:nvSpPr>
          <p:cNvPr id="14350" name="Rectangle 1035"/>
          <p:cNvSpPr>
            <a:spLocks noChangeArrowheads="1"/>
          </p:cNvSpPr>
          <p:nvPr/>
        </p:nvSpPr>
        <p:spPr bwMode="auto">
          <a:xfrm>
            <a:off x="2743200" y="2181225"/>
            <a:ext cx="16002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hangingPunct="0">
              <a:buClr>
                <a:srgbClr val="000000"/>
              </a:buClr>
              <a:buSzPct val="100000"/>
              <a:buFont typeface="Calibri" pitchFamily="34" charset="0"/>
              <a:buNone/>
            </a:pPr>
            <a:r>
              <a:rPr lang="en-US" sz="1600">
                <a:latin typeface="Times New Roman" pitchFamily="18" charset="0"/>
              </a:rPr>
              <a:t>Erosion I</a:t>
            </a:r>
            <a:r>
              <a:rPr lang="en-US" sz="1600">
                <a:latin typeface="Times New Roman" pitchFamily="18" charset="0"/>
                <a:sym typeface="Symbol" pitchFamily="18" charset="2"/>
              </a:rPr>
              <a:t>B</a:t>
            </a:r>
            <a:endParaRPr lang="en-US">
              <a:latin typeface="Times New Roman" pitchFamily="18" charset="0"/>
            </a:endParaRPr>
          </a:p>
        </p:txBody>
      </p:sp>
      <p:sp>
        <p:nvSpPr>
          <p:cNvPr id="14351" name="Rectangle 1036"/>
          <p:cNvSpPr>
            <a:spLocks noChangeArrowheads="1"/>
          </p:cNvSpPr>
          <p:nvPr/>
        </p:nvSpPr>
        <p:spPr bwMode="auto">
          <a:xfrm>
            <a:off x="838200" y="2181225"/>
            <a:ext cx="9906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hangingPunct="0">
              <a:buClr>
                <a:srgbClr val="000000"/>
              </a:buClr>
              <a:buSzPct val="100000"/>
              <a:buFont typeface="Calibri" pitchFamily="34" charset="0"/>
              <a:buNone/>
            </a:pPr>
            <a:r>
              <a:rPr lang="en-US" sz="1600">
                <a:latin typeface="Times New Roman" pitchFamily="18" charset="0"/>
              </a:rPr>
              <a:t>Image</a:t>
            </a:r>
            <a:r>
              <a:rPr lang="en-US" sz="2000">
                <a:latin typeface="Times New Roman" pitchFamily="18" charset="0"/>
              </a:rPr>
              <a:t> I</a:t>
            </a:r>
            <a:endParaRPr lang="en-US">
              <a:latin typeface="Times New Roman" pitchFamily="18" charset="0"/>
            </a:endParaRPr>
          </a:p>
        </p:txBody>
      </p:sp>
      <p:graphicFrame>
        <p:nvGraphicFramePr>
          <p:cNvPr id="14342" name="Object 6"/>
          <p:cNvGraphicFramePr>
            <a:graphicFrameLocks noChangeAspect="1"/>
          </p:cNvGraphicFramePr>
          <p:nvPr/>
        </p:nvGraphicFramePr>
        <p:xfrm>
          <a:off x="990600" y="4695825"/>
          <a:ext cx="1676400" cy="1447800"/>
        </p:xfrm>
        <a:graphic>
          <a:graphicData uri="http://schemas.openxmlformats.org/presentationml/2006/ole">
            <p:oleObj spid="_x0000_s14342" name="Bitmap Image" r:id="rId8" imgW="2238687" imgH="3238952" progId="PBrush">
              <p:embed/>
            </p:oleObj>
          </a:graphicData>
        </a:graphic>
      </p:graphicFrame>
      <p:sp>
        <p:nvSpPr>
          <p:cNvPr id="14352" name="Rectangle 1038"/>
          <p:cNvSpPr>
            <a:spLocks noChangeArrowheads="1"/>
          </p:cNvSpPr>
          <p:nvPr/>
        </p:nvSpPr>
        <p:spPr bwMode="auto">
          <a:xfrm>
            <a:off x="685800" y="4238625"/>
            <a:ext cx="20574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hangingPunct="0">
              <a:buClr>
                <a:srgbClr val="000000"/>
              </a:buClr>
              <a:buSzPct val="100000"/>
              <a:buFont typeface="Calibri" pitchFamily="34" charset="0"/>
              <a:buNone/>
            </a:pPr>
            <a:r>
              <a:rPr lang="en-US" sz="1600">
                <a:latin typeface="Times New Roman" pitchFamily="18" charset="0"/>
              </a:rPr>
              <a:t>Closing I•B= (I</a:t>
            </a:r>
            <a:r>
              <a:rPr lang="en-US" sz="1600">
                <a:latin typeface="Times New Roman" pitchFamily="18" charset="0"/>
                <a:sym typeface="Symbol" pitchFamily="18" charset="2"/>
              </a:rPr>
              <a:t>B)B</a:t>
            </a:r>
          </a:p>
        </p:txBody>
      </p:sp>
      <p:sp>
        <p:nvSpPr>
          <p:cNvPr id="14353" name="Rectangle 1039"/>
          <p:cNvSpPr>
            <a:spLocks noChangeArrowheads="1"/>
          </p:cNvSpPr>
          <p:nvPr/>
        </p:nvSpPr>
        <p:spPr bwMode="auto">
          <a:xfrm>
            <a:off x="2971800" y="4238625"/>
            <a:ext cx="13716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hangingPunct="0">
              <a:buClr>
                <a:srgbClr val="000000"/>
              </a:buClr>
              <a:buSzPct val="100000"/>
              <a:buFont typeface="Calibri" pitchFamily="34" charset="0"/>
              <a:buNone/>
            </a:pPr>
            <a:endParaRPr lang="ru-RU">
              <a:latin typeface="Times New Roman" pitchFamily="18" charset="0"/>
            </a:endParaRPr>
          </a:p>
        </p:txBody>
      </p:sp>
      <p:graphicFrame>
        <p:nvGraphicFramePr>
          <p:cNvPr id="14343" name="Object 7"/>
          <p:cNvGraphicFramePr>
            <a:graphicFrameLocks noChangeAspect="1"/>
          </p:cNvGraphicFramePr>
          <p:nvPr/>
        </p:nvGraphicFramePr>
        <p:xfrm>
          <a:off x="4800600" y="4695825"/>
          <a:ext cx="1524000" cy="1447800"/>
        </p:xfrm>
        <a:graphic>
          <a:graphicData uri="http://schemas.openxmlformats.org/presentationml/2006/ole">
            <p:oleObj spid="_x0000_s14343" name="Bitmap Image" r:id="rId9" imgW="2266667" imgH="3219899" progId="PBrush">
              <p:embed/>
            </p:oleObj>
          </a:graphicData>
        </a:graphic>
      </p:graphicFrame>
      <p:sp>
        <p:nvSpPr>
          <p:cNvPr id="14354" name="Rectangle 1041"/>
          <p:cNvSpPr>
            <a:spLocks noChangeArrowheads="1"/>
          </p:cNvSpPr>
          <p:nvPr/>
        </p:nvSpPr>
        <p:spPr bwMode="auto">
          <a:xfrm>
            <a:off x="4876800" y="4238625"/>
            <a:ext cx="18288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hangingPunct="0">
              <a:buClr>
                <a:srgbClr val="000000"/>
              </a:buClr>
              <a:buSzPct val="100000"/>
              <a:buFont typeface="Calibri" pitchFamily="34" charset="0"/>
              <a:buNone/>
            </a:pPr>
            <a:r>
              <a:rPr lang="en-US" sz="1600">
                <a:latin typeface="Times New Roman" pitchFamily="18" charset="0"/>
              </a:rPr>
              <a:t>TopHat(I)= I - </a:t>
            </a:r>
            <a:r>
              <a:rPr lang="en-US" sz="1600">
                <a:latin typeface="Times New Roman" pitchFamily="18" charset="0"/>
                <a:sym typeface="Symbol" pitchFamily="18" charset="2"/>
              </a:rPr>
              <a:t>(IB)</a:t>
            </a:r>
          </a:p>
        </p:txBody>
      </p:sp>
      <p:sp>
        <p:nvSpPr>
          <p:cNvPr id="14355" name="Rectangle 1042"/>
          <p:cNvSpPr>
            <a:spLocks noChangeArrowheads="1"/>
          </p:cNvSpPr>
          <p:nvPr/>
        </p:nvSpPr>
        <p:spPr bwMode="auto">
          <a:xfrm>
            <a:off x="6781800" y="4238625"/>
            <a:ext cx="18288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hangingPunct="0">
              <a:buClr>
                <a:srgbClr val="000000"/>
              </a:buClr>
              <a:buSzPct val="100000"/>
              <a:buFont typeface="Calibri" pitchFamily="34" charset="0"/>
              <a:buNone/>
            </a:pPr>
            <a:r>
              <a:rPr lang="en-US" sz="1600">
                <a:latin typeface="Times New Roman" pitchFamily="18" charset="0"/>
              </a:rPr>
              <a:t>BlackHat(I)= (I</a:t>
            </a:r>
            <a:r>
              <a:rPr lang="en-US" sz="1600">
                <a:latin typeface="Times New Roman" pitchFamily="18" charset="0"/>
                <a:sym typeface="Symbol" pitchFamily="18" charset="2"/>
              </a:rPr>
              <a:t>B) - I</a:t>
            </a:r>
          </a:p>
        </p:txBody>
      </p:sp>
      <p:graphicFrame>
        <p:nvGraphicFramePr>
          <p:cNvPr id="14344" name="Object 8"/>
          <p:cNvGraphicFramePr>
            <a:graphicFrameLocks noChangeAspect="1"/>
          </p:cNvGraphicFramePr>
          <p:nvPr>
            <p:ph sz="half" idx="2"/>
          </p:nvPr>
        </p:nvGraphicFramePr>
        <p:xfrm>
          <a:off x="6781800" y="4695825"/>
          <a:ext cx="1524000" cy="1447800"/>
        </p:xfrm>
        <a:graphic>
          <a:graphicData uri="http://schemas.openxmlformats.org/presentationml/2006/ole">
            <p:oleObj spid="_x0000_s14344" name="Bitmap Image" r:id="rId10" imgW="2247619" imgH="3219899" progId="PBrush">
              <p:embed/>
            </p:oleObj>
          </a:graphicData>
        </a:graphic>
      </p:graphicFrame>
      <p:sp>
        <p:nvSpPr>
          <p:cNvPr id="14356" name="Rectangle 1044"/>
          <p:cNvSpPr>
            <a:spLocks noChangeArrowheads="1"/>
          </p:cNvSpPr>
          <p:nvPr/>
        </p:nvSpPr>
        <p:spPr bwMode="auto">
          <a:xfrm>
            <a:off x="2743200" y="4283075"/>
            <a:ext cx="20574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 anchor="ctr">
            <a:spAutoFit/>
          </a:bodyPr>
          <a:lstStyle/>
          <a:p>
            <a:pPr algn="ctr" eaLnBrk="0" hangingPunct="0">
              <a:buClr>
                <a:srgbClr val="000000"/>
              </a:buClr>
              <a:buSzPct val="100000"/>
              <a:buFont typeface="Calibri" pitchFamily="34" charset="0"/>
              <a:buNone/>
            </a:pPr>
            <a:r>
              <a:rPr lang="en-US" sz="1600">
                <a:latin typeface="Times New Roman" pitchFamily="18" charset="0"/>
              </a:rPr>
              <a:t>Grad(I)= (I</a:t>
            </a:r>
            <a:r>
              <a:rPr lang="en-US" sz="1600">
                <a:latin typeface="Times New Roman" pitchFamily="18" charset="0"/>
                <a:sym typeface="Symbol" pitchFamily="18" charset="2"/>
              </a:rPr>
              <a:t>B)-(IB)</a:t>
            </a:r>
            <a:endParaRPr lang="ru-RU" sz="1600">
              <a:latin typeface="Times New Roman" pitchFamily="18" charset="0"/>
              <a:sym typeface="Symbol" pitchFamily="18" charset="2"/>
            </a:endParaRPr>
          </a:p>
        </p:txBody>
      </p:sp>
      <p:graphicFrame>
        <p:nvGraphicFramePr>
          <p:cNvPr id="14345" name="Object 9"/>
          <p:cNvGraphicFramePr>
            <a:graphicFrameLocks noChangeAspect="1"/>
          </p:cNvGraphicFramePr>
          <p:nvPr/>
        </p:nvGraphicFramePr>
        <p:xfrm>
          <a:off x="2895600" y="4695825"/>
          <a:ext cx="1524000" cy="1447800"/>
        </p:xfrm>
        <a:graphic>
          <a:graphicData uri="http://schemas.openxmlformats.org/presentationml/2006/ole">
            <p:oleObj spid="_x0000_s14345" name="Image" r:id="rId11" imgW="4905048" imgH="5832686" progId="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smtClean="0"/>
              <a:t>Image textures</a:t>
            </a:r>
            <a:endParaRPr lang="ru-RU" sz="4000" smtClean="0"/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3850" y="1143000"/>
            <a:ext cx="8237538" cy="304800"/>
          </a:xfrm>
        </p:spPr>
        <p:txBody>
          <a:bodyPr rtlCol="0">
            <a:noAutofit/>
          </a:bodyPr>
          <a:lstStyle/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sz="1050" smtClean="0"/>
              <a:t> Inpainting:</a:t>
            </a:r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sz="1050" smtClean="0"/>
              <a:t>Removes damage to images, in this case, it removes the text.</a:t>
            </a:r>
          </a:p>
        </p:txBody>
      </p:sp>
      <p:pic>
        <p:nvPicPr>
          <p:cNvPr id="87043" name="Picture 4" descr="altered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1000" y="1752600"/>
            <a:ext cx="3657600" cy="2562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7044" name="Picture 5" descr="inpainted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724400" y="1752600"/>
            <a:ext cx="3657600" cy="2555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90854" name="Line 6"/>
          <p:cNvSpPr>
            <a:spLocks noChangeShapeType="1"/>
          </p:cNvSpPr>
          <p:nvPr/>
        </p:nvSpPr>
        <p:spPr bwMode="auto">
          <a:xfrm>
            <a:off x="4114800" y="2743200"/>
            <a:ext cx="5334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ffectLst/>
        </p:spPr>
        <p:txBody>
          <a:bodyPr lIns="92075" tIns="46038" rIns="92075" bIns="46038"/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alibri" pitchFamily="34" charset="0"/>
              <a:buNone/>
              <a:defRPr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89" name="Text Box 1"/>
          <p:cNvSpPr txBox="1">
            <a:spLocks noChangeArrowheads="1"/>
          </p:cNvSpPr>
          <p:nvPr/>
        </p:nvSpPr>
        <p:spPr bwMode="auto">
          <a:xfrm>
            <a:off x="677863" y="-357188"/>
            <a:ext cx="8229600" cy="1143001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anchor="ctr"/>
          <a:lstStyle/>
          <a:p>
            <a:pPr algn="ctr">
              <a:buClr>
                <a:srgbClr val="000000"/>
              </a:buClr>
              <a:buSzPct val="100000"/>
              <a:buFont typeface="Calibri" pitchFamily="34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4000">
                <a:latin typeface="AlBattar"/>
              </a:rPr>
              <a:t>Segmentation</a:t>
            </a:r>
          </a:p>
        </p:txBody>
      </p:sp>
      <p:sp>
        <p:nvSpPr>
          <p:cNvPr id="89090" name="Text Box 2"/>
          <p:cNvSpPr txBox="1">
            <a:spLocks noChangeArrowheads="1"/>
          </p:cNvSpPr>
          <p:nvPr/>
        </p:nvSpPr>
        <p:spPr bwMode="auto">
          <a:xfrm>
            <a:off x="457200" y="990600"/>
            <a:ext cx="8229600" cy="45259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pPr marL="341313" indent="-341313">
              <a:spcBef>
                <a:spcPts val="800"/>
              </a:spcBef>
              <a:buClr>
                <a:srgbClr val="000000"/>
              </a:buClr>
              <a:buSzPct val="100000"/>
              <a:buFont typeface="Arial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sz="2400">
                <a:latin typeface="Calibri" pitchFamily="34" charset="0"/>
              </a:rPr>
              <a:t>Pyramid, mean-shift, graph-cut</a:t>
            </a:r>
          </a:p>
          <a:p>
            <a:pPr marL="341313" indent="-341313">
              <a:spcBef>
                <a:spcPts val="800"/>
              </a:spcBef>
              <a:buClr>
                <a:srgbClr val="000000"/>
              </a:buClr>
              <a:buSzPct val="100000"/>
              <a:buFont typeface="Arial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sz="2400">
                <a:latin typeface="Calibri" pitchFamily="34" charset="0"/>
              </a:rPr>
              <a:t>Here: Watershed</a:t>
            </a:r>
          </a:p>
        </p:txBody>
      </p:sp>
      <p:sp>
        <p:nvSpPr>
          <p:cNvPr id="89091" name="Text Box 4"/>
          <p:cNvSpPr txBox="1">
            <a:spLocks noChangeArrowheads="1"/>
          </p:cNvSpPr>
          <p:nvPr/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ctr"/>
          <a:lstStyle/>
          <a:p>
            <a:pPr algn="r">
              <a:buClr>
                <a:srgbClr val="898989"/>
              </a:buClr>
              <a:buSzPct val="100000"/>
              <a:buFont typeface="Calibri" pitchFamily="34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159B2F59-136D-4126-8CF7-64A5B87D850B}" type="slidenum">
              <a:rPr lang="en-US">
                <a:latin typeface="Calibri" pitchFamily="34" charset="0"/>
              </a:rPr>
              <a:pPr algn="r">
                <a:buClr>
                  <a:srgbClr val="898989"/>
                </a:buClr>
                <a:buSzPct val="100000"/>
                <a:buFont typeface="Calibri" pitchFamily="34" charset="0"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53</a:t>
            </a:fld>
            <a:endParaRPr lang="en-US">
              <a:latin typeface="Calibri" pitchFamily="34" charset="0"/>
            </a:endParaRPr>
          </a:p>
        </p:txBody>
      </p:sp>
      <p:pic>
        <p:nvPicPr>
          <p:cNvPr id="89092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1000" y="2362200"/>
            <a:ext cx="8415338" cy="31242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89093" name="Slide Number Placeholder 6"/>
          <p:cNvSpPr>
            <a:spLocks noGrp="1"/>
          </p:cNvSpPr>
          <p:nvPr>
            <p:ph type="sldNum" sz="quarter" idx="12"/>
          </p:nvPr>
        </p:nvSpPr>
        <p:spPr bwMode="auto">
          <a:xfrm>
            <a:off x="6553200" y="6356350"/>
            <a:ext cx="2132013" cy="363538"/>
          </a:xfr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76FD4FCC-68F6-4BAD-B4BF-A85308DE78B9}" type="slidenum">
              <a:rPr lang="en-US">
                <a:solidFill>
                  <a:schemeClr val="tx1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53</a:t>
            </a:fld>
            <a:endParaRPr lang="en-US">
              <a:solidFill>
                <a:schemeClr val="tx1"/>
              </a:solidFill>
            </a:endParaRPr>
          </a:p>
        </p:txBody>
      </p:sp>
      <p:sp>
        <p:nvSpPr>
          <p:cNvPr id="89094" name="TextBox 8"/>
          <p:cNvSpPr txBox="1">
            <a:spLocks noChangeArrowheads="1"/>
          </p:cNvSpPr>
          <p:nvPr/>
        </p:nvSpPr>
        <p:spPr bwMode="auto">
          <a:xfrm>
            <a:off x="3363913" y="5599113"/>
            <a:ext cx="34417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Clr>
                <a:srgbClr val="000000"/>
              </a:buClr>
              <a:buSzPct val="100000"/>
              <a:buFont typeface="Calibri" pitchFamily="34" charset="0"/>
              <a:buNone/>
            </a:pPr>
            <a:r>
              <a:rPr lang="en-US" i="1">
                <a:latin typeface="Calibri" pitchFamily="34" charset="0"/>
              </a:rPr>
              <a:t>Screen shots by Gary Bradski, 2005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7" name="Content Placeholder 2"/>
          <p:cNvSpPr>
            <a:spLocks noGrp="1"/>
          </p:cNvSpPr>
          <p:nvPr>
            <p:ph idx="1"/>
          </p:nvPr>
        </p:nvSpPr>
        <p:spPr>
          <a:xfrm>
            <a:off x="457200" y="1081088"/>
            <a:ext cx="8229600" cy="4525962"/>
          </a:xfrm>
        </p:spPr>
        <p:txBody>
          <a:bodyPr/>
          <a:lstStyle/>
          <a:p>
            <a:r>
              <a:rPr lang="en-US" smtClean="0"/>
              <a:t>Graph Cut based segmentation</a:t>
            </a:r>
          </a:p>
        </p:txBody>
      </p:sp>
      <p:sp>
        <p:nvSpPr>
          <p:cNvPr id="91138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BCE871FD-6D7E-446A-9966-D0053FBF825D}" type="slidenum">
              <a:rPr lang="en-US">
                <a:solidFill>
                  <a:schemeClr val="tx1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54</a:t>
            </a:fld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15913" y="-373063"/>
            <a:ext cx="9144000" cy="1143001"/>
          </a:xfrm>
        </p:spPr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sz="4000" b="1" u="sng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Recent Algorithms:</a:t>
            </a:r>
            <a:r>
              <a:rPr lang="en-US" sz="4000" dirty="0" smtClean="0"/>
              <a:t> </a:t>
            </a:r>
            <a:r>
              <a:rPr lang="en-US" sz="4000" smtClean="0"/>
              <a:t>GrabCut</a:t>
            </a:r>
            <a:endParaRPr lang="en-US" sz="4000" dirty="0" smtClean="0"/>
          </a:p>
        </p:txBody>
      </p:sp>
      <p:pic>
        <p:nvPicPr>
          <p:cNvPr id="91140" name="Picture 6" descr="GrabCut_Logo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1797050"/>
            <a:ext cx="8620125" cy="3760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1141" name="TextBox 7"/>
          <p:cNvSpPr txBox="1">
            <a:spLocks noChangeArrowheads="1"/>
          </p:cNvSpPr>
          <p:nvPr/>
        </p:nvSpPr>
        <p:spPr bwMode="auto">
          <a:xfrm>
            <a:off x="773113" y="5597525"/>
            <a:ext cx="2868612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i="1">
                <a:latin typeface="Calibri" pitchFamily="34" charset="0"/>
              </a:rPr>
              <a:t>Images by Gary Bradski, © 2010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Text Box 1"/>
          <p:cNvSpPr txBox="1">
            <a:spLocks noChangeArrowheads="1"/>
          </p:cNvSpPr>
          <p:nvPr/>
        </p:nvSpPr>
        <p:spPr bwMode="auto">
          <a:xfrm>
            <a:off x="876300" y="-173038"/>
            <a:ext cx="8677275" cy="762001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alibri" pitchFamily="34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US" sz="3600">
                <a:effectLst>
                  <a:outerShdw blurRad="38100" dist="38100" dir="2700000" algn="tl">
                    <a:srgbClr val="C0C0C0"/>
                  </a:outerShdw>
                </a:effectLst>
                <a:latin typeface="AlBattar" charset="0"/>
              </a:rPr>
              <a:t>Motion Templates </a:t>
            </a:r>
            <a:r>
              <a:rPr lang="en-US" sz="2800">
                <a:latin typeface="AlBattar" charset="0"/>
              </a:rPr>
              <a:t>(work with James Davies)</a:t>
            </a:r>
            <a:r>
              <a:rPr lang="x-none" sz="2800">
                <a:latin typeface="AlBattar" charset="0"/>
              </a:rPr>
              <a:t>‏</a:t>
            </a:r>
            <a:endParaRPr lang="en-US" sz="2800">
              <a:latin typeface="AlBattar" charset="0"/>
            </a:endParaRPr>
          </a:p>
        </p:txBody>
      </p:sp>
      <p:sp>
        <p:nvSpPr>
          <p:cNvPr id="92162" name="Text Box 2"/>
          <p:cNvSpPr txBox="1">
            <a:spLocks noChangeArrowheads="1"/>
          </p:cNvSpPr>
          <p:nvPr/>
        </p:nvSpPr>
        <p:spPr bwMode="auto">
          <a:xfrm>
            <a:off x="609600" y="1149350"/>
            <a:ext cx="8335963" cy="26987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pPr marL="341313" indent="-341313">
              <a:spcBef>
                <a:spcPts val="600"/>
              </a:spcBef>
              <a:buClr>
                <a:srgbClr val="000000"/>
              </a:buClr>
              <a:buSzPct val="100000"/>
              <a:buFont typeface="Arial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sz="2400">
                <a:latin typeface="Calibri" pitchFamily="34" charset="0"/>
              </a:rPr>
              <a:t>Object silhouette</a:t>
            </a:r>
          </a:p>
          <a:p>
            <a:pPr marL="341313" indent="-341313">
              <a:spcBef>
                <a:spcPts val="600"/>
              </a:spcBef>
              <a:buClr>
                <a:srgbClr val="000000"/>
              </a:buClr>
              <a:buSzPct val="100000"/>
              <a:buFont typeface="Arial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sz="2400">
                <a:latin typeface="Calibri" pitchFamily="34" charset="0"/>
              </a:rPr>
              <a:t>Motion history images</a:t>
            </a:r>
          </a:p>
          <a:p>
            <a:pPr marL="341313" indent="-341313">
              <a:spcBef>
                <a:spcPts val="600"/>
              </a:spcBef>
              <a:buClr>
                <a:srgbClr val="000000"/>
              </a:buClr>
              <a:buSzPct val="100000"/>
              <a:buFont typeface="Arial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sz="2400">
                <a:latin typeface="Calibri" pitchFamily="34" charset="0"/>
              </a:rPr>
              <a:t>Motion history gradients</a:t>
            </a:r>
          </a:p>
          <a:p>
            <a:pPr marL="341313" indent="-341313">
              <a:spcBef>
                <a:spcPts val="600"/>
              </a:spcBef>
              <a:buClr>
                <a:srgbClr val="000000"/>
              </a:buClr>
              <a:buSzPct val="100000"/>
              <a:buFont typeface="Arial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sz="2400">
                <a:latin typeface="Calibri" pitchFamily="34" charset="0"/>
              </a:rPr>
              <a:t>Motion segmentation algorithm</a:t>
            </a:r>
          </a:p>
        </p:txBody>
      </p:sp>
      <p:pic>
        <p:nvPicPr>
          <p:cNvPr id="9216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4800" y="3570288"/>
            <a:ext cx="3840163" cy="18288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92164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386388" y="3571875"/>
            <a:ext cx="2386012" cy="226377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92165" name="Text Box 5"/>
          <p:cNvSpPr txBox="1">
            <a:spLocks noChangeArrowheads="1"/>
          </p:cNvSpPr>
          <p:nvPr/>
        </p:nvSpPr>
        <p:spPr bwMode="auto">
          <a:xfrm>
            <a:off x="609600" y="3036888"/>
            <a:ext cx="1371600" cy="37147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>
              <a:spcBef>
                <a:spcPts val="1125"/>
              </a:spcBef>
              <a:buClr>
                <a:srgbClr val="FF0000"/>
              </a:buClr>
              <a:buSzPct val="100000"/>
              <a:buFont typeface="Verdana" pitchFamily="34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>
                <a:latin typeface="Verdana" pitchFamily="34" charset="0"/>
              </a:rPr>
              <a:t>silhouette</a:t>
            </a:r>
          </a:p>
        </p:txBody>
      </p:sp>
      <p:sp>
        <p:nvSpPr>
          <p:cNvPr id="92166" name="Text Box 6"/>
          <p:cNvSpPr txBox="1">
            <a:spLocks noChangeArrowheads="1"/>
          </p:cNvSpPr>
          <p:nvPr/>
        </p:nvSpPr>
        <p:spPr bwMode="auto">
          <a:xfrm>
            <a:off x="2438400" y="3036888"/>
            <a:ext cx="1371600" cy="37147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>
              <a:spcBef>
                <a:spcPts val="1125"/>
              </a:spcBef>
              <a:buClr>
                <a:srgbClr val="FF0000"/>
              </a:buClr>
              <a:buSzPct val="100000"/>
              <a:buFont typeface="Verdana" pitchFamily="34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>
                <a:latin typeface="Verdana" pitchFamily="34" charset="0"/>
              </a:rPr>
              <a:t>MHI</a:t>
            </a:r>
          </a:p>
        </p:txBody>
      </p:sp>
      <p:sp>
        <p:nvSpPr>
          <p:cNvPr id="92167" name="Text Box 7"/>
          <p:cNvSpPr txBox="1">
            <a:spLocks noChangeArrowheads="1"/>
          </p:cNvSpPr>
          <p:nvPr/>
        </p:nvSpPr>
        <p:spPr bwMode="auto">
          <a:xfrm>
            <a:off x="5791200" y="3106738"/>
            <a:ext cx="1371600" cy="37147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>
              <a:spcBef>
                <a:spcPts val="1125"/>
              </a:spcBef>
              <a:buClr>
                <a:srgbClr val="FF0000"/>
              </a:buClr>
              <a:buSzPct val="100000"/>
              <a:buFont typeface="Verdana" pitchFamily="34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>
                <a:latin typeface="Verdana" pitchFamily="34" charset="0"/>
              </a:rPr>
              <a:t>MHG</a:t>
            </a:r>
          </a:p>
        </p:txBody>
      </p:sp>
      <p:sp>
        <p:nvSpPr>
          <p:cNvPr id="92168" name="Text Box 8"/>
          <p:cNvSpPr txBox="1">
            <a:spLocks noChangeArrowheads="1"/>
          </p:cNvSpPr>
          <p:nvPr/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ctr"/>
          <a:lstStyle/>
          <a:p>
            <a:pPr algn="r">
              <a:buClr>
                <a:srgbClr val="898989"/>
              </a:buClr>
              <a:buSzPct val="100000"/>
              <a:buFont typeface="Calibri" pitchFamily="34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801660A5-4A43-4E13-828E-E2834B699035}" type="slidenum">
              <a:rPr lang="en-US">
                <a:latin typeface="Calibri" pitchFamily="34" charset="0"/>
              </a:rPr>
              <a:pPr algn="r">
                <a:buClr>
                  <a:srgbClr val="898989"/>
                </a:buClr>
                <a:buSzPct val="100000"/>
                <a:buFont typeface="Calibri" pitchFamily="34" charset="0"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55</a:t>
            </a:fld>
            <a:endParaRPr lang="en-US">
              <a:latin typeface="Calibri" pitchFamily="34" charset="0"/>
            </a:endParaRPr>
          </a:p>
        </p:txBody>
      </p:sp>
      <p:sp>
        <p:nvSpPr>
          <p:cNvPr id="92169" name="TextBox 12"/>
          <p:cNvSpPr txBox="1">
            <a:spLocks noChangeArrowheads="1"/>
          </p:cNvSpPr>
          <p:nvPr/>
        </p:nvSpPr>
        <p:spPr bwMode="auto">
          <a:xfrm>
            <a:off x="2235200" y="5780088"/>
            <a:ext cx="2879725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Clr>
                <a:srgbClr val="000000"/>
              </a:buClr>
              <a:buSzPct val="100000"/>
              <a:buFont typeface="Calibri" pitchFamily="34" charset="0"/>
              <a:buNone/>
            </a:pPr>
            <a:r>
              <a:rPr lang="en-US" i="1">
                <a:latin typeface="Calibri" pitchFamily="34" charset="0"/>
              </a:rPr>
              <a:t>Charts by Gary Bradski, 2005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6" name="Rectangle 2"/>
          <p:cNvSpPr>
            <a:spLocks noGrp="1" noChangeArrowheads="1"/>
          </p:cNvSpPr>
          <p:nvPr>
            <p:ph type="title"/>
          </p:nvPr>
        </p:nvSpPr>
        <p:spPr>
          <a:xfrm>
            <a:off x="1028700" y="261938"/>
            <a:ext cx="8229600" cy="1143000"/>
          </a:xfrm>
        </p:spPr>
        <p:txBody>
          <a:bodyPr rtlCol="0"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sz="4000" smtClean="0"/>
              <a:t>Segmentation, Motion Tracking</a:t>
            </a:r>
            <a:br>
              <a:rPr lang="en-US" sz="4000" smtClean="0"/>
            </a:br>
            <a:r>
              <a:rPr lang="en-US" sz="4000" smtClean="0"/>
              <a:t>and</a:t>
            </a:r>
            <a:br>
              <a:rPr lang="en-US" sz="4000" smtClean="0"/>
            </a:br>
            <a:r>
              <a:rPr lang="en-US" sz="4000" smtClean="0"/>
              <a:t>Gesture Recognition</a:t>
            </a:r>
          </a:p>
        </p:txBody>
      </p:sp>
      <p:sp>
        <p:nvSpPr>
          <p:cNvPr id="94210" name="Text Box 5"/>
          <p:cNvSpPr txBox="1">
            <a:spLocks noChangeArrowheads="1"/>
          </p:cNvSpPr>
          <p:nvPr/>
        </p:nvSpPr>
        <p:spPr bwMode="auto">
          <a:xfrm>
            <a:off x="0" y="5334000"/>
            <a:ext cx="1541463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Clr>
                <a:srgbClr val="000000"/>
              </a:buClr>
              <a:buSzPct val="100000"/>
              <a:buFont typeface="Calibri" pitchFamily="34" charset="0"/>
              <a:buNone/>
            </a:pPr>
            <a:r>
              <a:rPr lang="en-US" sz="2000">
                <a:solidFill>
                  <a:schemeClr val="bg1"/>
                </a:solidFill>
                <a:latin typeface="Calibri" pitchFamily="34" charset="0"/>
              </a:rPr>
              <a:t>Pose</a:t>
            </a:r>
          </a:p>
          <a:p>
            <a:pPr>
              <a:buClr>
                <a:srgbClr val="000000"/>
              </a:buClr>
              <a:buSzPct val="100000"/>
              <a:buFont typeface="Calibri" pitchFamily="34" charset="0"/>
              <a:buNone/>
            </a:pPr>
            <a:r>
              <a:rPr lang="en-US" sz="2000">
                <a:solidFill>
                  <a:schemeClr val="bg1"/>
                </a:solidFill>
                <a:latin typeface="Calibri" pitchFamily="34" charset="0"/>
              </a:rPr>
              <a:t>Recognition</a:t>
            </a:r>
          </a:p>
        </p:txBody>
      </p:sp>
      <p:sp>
        <p:nvSpPr>
          <p:cNvPr id="94211" name="Text Box 6"/>
          <p:cNvSpPr txBox="1">
            <a:spLocks noChangeArrowheads="1"/>
          </p:cNvSpPr>
          <p:nvPr/>
        </p:nvSpPr>
        <p:spPr bwMode="auto">
          <a:xfrm>
            <a:off x="0" y="3098800"/>
            <a:ext cx="1766888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Clr>
                <a:srgbClr val="000000"/>
              </a:buClr>
              <a:buSzPct val="100000"/>
              <a:buFont typeface="Calibri" pitchFamily="34" charset="0"/>
              <a:buNone/>
            </a:pPr>
            <a:r>
              <a:rPr lang="en-US" sz="2000">
                <a:solidFill>
                  <a:schemeClr val="bg1"/>
                </a:solidFill>
                <a:latin typeface="Calibri" pitchFamily="34" charset="0"/>
              </a:rPr>
              <a:t>Motion</a:t>
            </a:r>
          </a:p>
          <a:p>
            <a:pPr>
              <a:buClr>
                <a:srgbClr val="000000"/>
              </a:buClr>
              <a:buSzPct val="100000"/>
              <a:buFont typeface="Calibri" pitchFamily="34" charset="0"/>
              <a:buNone/>
            </a:pPr>
            <a:r>
              <a:rPr lang="en-US" sz="2000">
                <a:solidFill>
                  <a:schemeClr val="bg1"/>
                </a:solidFill>
                <a:latin typeface="Calibri" pitchFamily="34" charset="0"/>
              </a:rPr>
              <a:t>Segmentation</a:t>
            </a:r>
          </a:p>
        </p:txBody>
      </p:sp>
      <p:sp>
        <p:nvSpPr>
          <p:cNvPr id="94212" name="Text Box 7"/>
          <p:cNvSpPr txBox="1">
            <a:spLocks noChangeArrowheads="1"/>
          </p:cNvSpPr>
          <p:nvPr/>
        </p:nvSpPr>
        <p:spPr bwMode="auto">
          <a:xfrm>
            <a:off x="7315200" y="5334000"/>
            <a:ext cx="1541463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Clr>
                <a:srgbClr val="000000"/>
              </a:buClr>
              <a:buSzPct val="100000"/>
              <a:buFont typeface="Calibri" pitchFamily="34" charset="0"/>
              <a:buNone/>
            </a:pPr>
            <a:r>
              <a:rPr lang="en-US" sz="2000">
                <a:solidFill>
                  <a:schemeClr val="bg1"/>
                </a:solidFill>
                <a:latin typeface="Calibri" pitchFamily="34" charset="0"/>
              </a:rPr>
              <a:t>Gesture</a:t>
            </a:r>
          </a:p>
          <a:p>
            <a:pPr>
              <a:buClr>
                <a:srgbClr val="000000"/>
              </a:buClr>
              <a:buSzPct val="100000"/>
              <a:buFont typeface="Calibri" pitchFamily="34" charset="0"/>
              <a:buNone/>
            </a:pPr>
            <a:r>
              <a:rPr lang="en-US" sz="2000">
                <a:solidFill>
                  <a:schemeClr val="bg1"/>
                </a:solidFill>
                <a:latin typeface="Calibri" pitchFamily="34" charset="0"/>
              </a:rPr>
              <a:t>Recognition</a:t>
            </a:r>
          </a:p>
        </p:txBody>
      </p:sp>
      <p:sp>
        <p:nvSpPr>
          <p:cNvPr id="94213" name="Text Box 8"/>
          <p:cNvSpPr txBox="1">
            <a:spLocks noChangeArrowheads="1"/>
          </p:cNvSpPr>
          <p:nvPr/>
        </p:nvSpPr>
        <p:spPr bwMode="auto">
          <a:xfrm>
            <a:off x="7315200" y="3098800"/>
            <a:ext cx="1766888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Clr>
                <a:srgbClr val="000000"/>
              </a:buClr>
              <a:buSzPct val="100000"/>
              <a:buFont typeface="Calibri" pitchFamily="34" charset="0"/>
              <a:buNone/>
            </a:pPr>
            <a:r>
              <a:rPr lang="en-US" sz="2000">
                <a:solidFill>
                  <a:schemeClr val="bg1"/>
                </a:solidFill>
                <a:latin typeface="Calibri" pitchFamily="34" charset="0"/>
              </a:rPr>
              <a:t>Motion</a:t>
            </a:r>
          </a:p>
          <a:p>
            <a:pPr>
              <a:buClr>
                <a:srgbClr val="000000"/>
              </a:buClr>
              <a:buSzPct val="100000"/>
              <a:buFont typeface="Calibri" pitchFamily="34" charset="0"/>
              <a:buNone/>
            </a:pPr>
            <a:r>
              <a:rPr lang="en-US" sz="2000">
                <a:solidFill>
                  <a:schemeClr val="bg1"/>
                </a:solidFill>
                <a:latin typeface="Calibri" pitchFamily="34" charset="0"/>
              </a:rPr>
              <a:t>Segmentation</a:t>
            </a:r>
          </a:p>
        </p:txBody>
      </p:sp>
      <p:sp>
        <p:nvSpPr>
          <p:cNvPr id="94214" name="TextBox 8"/>
          <p:cNvSpPr txBox="1">
            <a:spLocks noChangeArrowheads="1"/>
          </p:cNvSpPr>
          <p:nvPr/>
        </p:nvSpPr>
        <p:spPr bwMode="auto">
          <a:xfrm>
            <a:off x="2889250" y="6502400"/>
            <a:ext cx="3878263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Clr>
                <a:srgbClr val="000000"/>
              </a:buClr>
              <a:buSzPct val="100000"/>
              <a:buFont typeface="Calibri" pitchFamily="34" charset="0"/>
              <a:buNone/>
            </a:pPr>
            <a:r>
              <a:rPr lang="en-US" i="1">
                <a:solidFill>
                  <a:schemeClr val="bg1"/>
                </a:solidFill>
                <a:latin typeface="Calibri" pitchFamily="34" charset="0"/>
              </a:rPr>
              <a:t>Screen shots by Gary Bradski, 2005</a:t>
            </a:r>
          </a:p>
        </p:txBody>
      </p:sp>
      <p:pic>
        <p:nvPicPr>
          <p:cNvPr id="12" name="MUSIC4.AVI">
            <a:hlinkClick r:id="" action="ppaction://media"/>
          </p:cNvPr>
          <p:cNvPicPr>
            <a:picLocks noRot="1" noChangeAspect="1" noChangeArrowheads="1"/>
          </p:cNvPicPr>
          <p:nvPr>
            <a:videoFile r:link="rId1"/>
          </p:nvPr>
        </p:nvPicPr>
        <p:blipFill>
          <a:blip r:embed="rId5"/>
          <a:srcRect/>
          <a:stretch>
            <a:fillRect/>
          </a:stretch>
        </p:blipFill>
        <p:spPr bwMode="auto">
          <a:xfrm>
            <a:off x="4621213" y="2560638"/>
            <a:ext cx="2581275" cy="3887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Segmotc.avi">
            <a:hlinkClick r:id="" action="ppaction://media"/>
          </p:cNvPr>
          <p:cNvPicPr>
            <a:picLocks noRot="1" noChangeAspect="1" noChangeArrowheads="1"/>
          </p:cNvPicPr>
          <p:nvPr>
            <a:videoFile r:link="rId2"/>
          </p:nvPr>
        </p:nvPicPr>
        <p:blipFill>
          <a:blip r:embed="rId6"/>
          <a:srcRect/>
          <a:stretch>
            <a:fillRect/>
          </a:stretch>
        </p:blipFill>
        <p:spPr bwMode="auto">
          <a:xfrm>
            <a:off x="1912938" y="2560638"/>
            <a:ext cx="2524125" cy="3908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534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4534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47867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10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>
                <p:cTn id="16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EQ_TRACKED.MPG">
            <a:hlinkClick r:id="" action="ppaction://media"/>
          </p:cNvPr>
          <p:cNvPicPr>
            <a:picLocks noRot="1" noChangeAspect="1" noChangeArrowheads="1"/>
          </p:cNvPicPr>
          <p:nvPr>
            <a:videoFile r:link="rId2"/>
          </p:nvPr>
        </p:nvPicPr>
        <p:blipFill>
          <a:blip r:embed="rId6"/>
          <a:srcRect/>
          <a:stretch>
            <a:fillRect/>
          </a:stretch>
        </p:blipFill>
        <p:spPr bwMode="auto">
          <a:xfrm>
            <a:off x="6229350" y="666750"/>
            <a:ext cx="3008313" cy="2314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4" name="Rectangle 2"/>
          <p:cNvSpPr>
            <a:spLocks noGrp="1" noChangeArrowheads="1"/>
          </p:cNvSpPr>
          <p:nvPr>
            <p:ph type="title"/>
          </p:nvPr>
        </p:nvSpPr>
        <p:spPr>
          <a:xfrm>
            <a:off x="693738" y="-127000"/>
            <a:ext cx="8335962" cy="733425"/>
          </a:xfrm>
        </p:spPr>
        <p:txBody>
          <a:bodyPr/>
          <a:lstStyle/>
          <a:p>
            <a:r>
              <a:rPr lang="en-US" sz="4000" smtClean="0"/>
              <a:t>New Optical Flow Algorithms</a:t>
            </a:r>
            <a:endParaRPr lang="ru-RU" sz="4000" smtClean="0"/>
          </a:p>
        </p:txBody>
      </p:sp>
      <p:sp>
        <p:nvSpPr>
          <p:cNvPr id="538627" name="Text Box 3"/>
          <p:cNvSpPr txBox="1">
            <a:spLocks noChangeArrowheads="1"/>
          </p:cNvSpPr>
          <p:nvPr/>
        </p:nvSpPr>
        <p:spPr bwMode="auto">
          <a:xfrm>
            <a:off x="304800" y="762000"/>
            <a:ext cx="5715000" cy="5540375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342900" indent="-342900" eaLnBrk="0" fontAlgn="auto" hangingPunct="0">
              <a:lnSpc>
                <a:spcPct val="85000"/>
              </a:lnSpc>
              <a:spcBef>
                <a:spcPct val="30000"/>
              </a:spcBef>
              <a:spcAft>
                <a:spcPts val="0"/>
              </a:spcAft>
              <a:buClr>
                <a:schemeClr val="tx2"/>
              </a:buClr>
              <a:buSzPct val="100000"/>
              <a:buFont typeface="Calibri" pitchFamily="34" charset="0"/>
              <a:buNone/>
              <a:defRPr/>
            </a:pPr>
            <a:r>
              <a:rPr lang="en-US" dirty="0">
                <a:solidFill>
                  <a:srgbClr val="FFFFFF"/>
                </a:solidFill>
                <a:cs typeface="Arial" charset="0"/>
              </a:rPr>
              <a:t>// opencv/samples/c/lkdemo.c</a:t>
            </a:r>
          </a:p>
          <a:p>
            <a:pPr marL="342900" indent="-342900" eaLnBrk="0" fontAlgn="auto" hangingPunct="0">
              <a:lnSpc>
                <a:spcPct val="85000"/>
              </a:lnSpc>
              <a:spcBef>
                <a:spcPct val="30000"/>
              </a:spcBef>
              <a:spcAft>
                <a:spcPts val="0"/>
              </a:spcAft>
              <a:buClr>
                <a:schemeClr val="tx2"/>
              </a:buClr>
              <a:buSzPct val="100000"/>
              <a:buFont typeface="Calibri" pitchFamily="34" charset="0"/>
              <a:buNone/>
              <a:defRPr/>
            </a:pPr>
            <a:r>
              <a:rPr lang="en-US" dirty="0">
                <a:solidFill>
                  <a:srgbClr val="FFFFFF"/>
                </a:solidFill>
                <a:cs typeface="Arial" charset="0"/>
              </a:rPr>
              <a:t>int main(…){</a:t>
            </a:r>
          </a:p>
          <a:p>
            <a:pPr marL="342900" indent="-342900" eaLnBrk="0" fontAlgn="auto" hangingPunct="0">
              <a:lnSpc>
                <a:spcPct val="85000"/>
              </a:lnSpc>
              <a:spcBef>
                <a:spcPct val="30000"/>
              </a:spcBef>
              <a:spcAft>
                <a:spcPts val="0"/>
              </a:spcAft>
              <a:buClr>
                <a:schemeClr val="tx2"/>
              </a:buClr>
              <a:buSzPct val="100000"/>
              <a:buFont typeface="Calibri" pitchFamily="34" charset="0"/>
              <a:buNone/>
              <a:defRPr/>
            </a:pPr>
            <a:r>
              <a:rPr lang="en-US" dirty="0">
                <a:solidFill>
                  <a:srgbClr val="FFFFFF"/>
                </a:solidFill>
                <a:cs typeface="Arial" charset="0"/>
              </a:rPr>
              <a:t>…</a:t>
            </a:r>
          </a:p>
          <a:p>
            <a:pPr marL="342900" indent="-342900" eaLnBrk="0" fontAlgn="auto" hangingPunct="0">
              <a:lnSpc>
                <a:spcPct val="85000"/>
              </a:lnSpc>
              <a:spcBef>
                <a:spcPct val="30000"/>
              </a:spcBef>
              <a:spcAft>
                <a:spcPts val="0"/>
              </a:spcAft>
              <a:buClr>
                <a:schemeClr val="tx2"/>
              </a:buClr>
              <a:buSzPct val="100000"/>
              <a:buFont typeface="Calibri" pitchFamily="34" charset="0"/>
              <a:buNone/>
              <a:defRPr/>
            </a:pPr>
            <a:r>
              <a:rPr lang="en-US" dirty="0">
                <a:solidFill>
                  <a:srgbClr val="FFFFFF"/>
                </a:solidFill>
                <a:cs typeface="Arial" charset="0"/>
              </a:rPr>
              <a:t>CvCapture* capture = &lt;…&gt; ? cvCaptureFromCAM(camera_id) : cvCaptureFromFile(path);</a:t>
            </a:r>
          </a:p>
          <a:p>
            <a:pPr marL="342900" indent="-342900" eaLnBrk="0" fontAlgn="auto" hangingPunct="0">
              <a:lnSpc>
                <a:spcPct val="85000"/>
              </a:lnSpc>
              <a:spcBef>
                <a:spcPct val="30000"/>
              </a:spcBef>
              <a:spcAft>
                <a:spcPts val="0"/>
              </a:spcAft>
              <a:buClr>
                <a:schemeClr val="tx2"/>
              </a:buClr>
              <a:buSzPct val="100000"/>
              <a:buFont typeface="Calibri" pitchFamily="34" charset="0"/>
              <a:buNone/>
              <a:defRPr/>
            </a:pPr>
            <a:r>
              <a:rPr lang="en-US" dirty="0">
                <a:solidFill>
                  <a:srgbClr val="FFFFFF"/>
                </a:solidFill>
                <a:cs typeface="Arial" charset="0"/>
              </a:rPr>
              <a:t>if( !capture ) return -1;</a:t>
            </a:r>
          </a:p>
          <a:p>
            <a:pPr marL="342900" indent="-342900" eaLnBrk="0" fontAlgn="auto" hangingPunct="0">
              <a:lnSpc>
                <a:spcPct val="85000"/>
              </a:lnSpc>
              <a:spcBef>
                <a:spcPct val="30000"/>
              </a:spcBef>
              <a:spcAft>
                <a:spcPts val="0"/>
              </a:spcAft>
              <a:buClr>
                <a:schemeClr val="tx2"/>
              </a:buClr>
              <a:buSzPct val="100000"/>
              <a:buFont typeface="Calibri" pitchFamily="34" charset="0"/>
              <a:buNone/>
              <a:defRPr/>
            </a:pPr>
            <a:r>
              <a:rPr lang="en-US" dirty="0">
                <a:solidFill>
                  <a:srgbClr val="FFFFFF"/>
                </a:solidFill>
                <a:cs typeface="Arial" charset="0"/>
              </a:rPr>
              <a:t>for(;;) {</a:t>
            </a:r>
          </a:p>
          <a:p>
            <a:pPr marL="342900" indent="-342900" eaLnBrk="0" fontAlgn="auto" hangingPunct="0">
              <a:lnSpc>
                <a:spcPct val="85000"/>
              </a:lnSpc>
              <a:spcBef>
                <a:spcPct val="30000"/>
              </a:spcBef>
              <a:spcAft>
                <a:spcPts val="0"/>
              </a:spcAft>
              <a:buClr>
                <a:schemeClr val="tx2"/>
              </a:buClr>
              <a:buSzPct val="100000"/>
              <a:buFont typeface="Calibri" pitchFamily="34" charset="0"/>
              <a:buNone/>
              <a:defRPr/>
            </a:pPr>
            <a:r>
              <a:rPr lang="en-US" dirty="0">
                <a:solidFill>
                  <a:srgbClr val="FFFFFF"/>
                </a:solidFill>
                <a:cs typeface="Arial" charset="0"/>
              </a:rPr>
              <a:t>   IplImage* frame=cvQueryFrame(capture);</a:t>
            </a:r>
          </a:p>
          <a:p>
            <a:pPr marL="342900" indent="-342900" eaLnBrk="0" fontAlgn="auto" hangingPunct="0">
              <a:lnSpc>
                <a:spcPct val="85000"/>
              </a:lnSpc>
              <a:spcBef>
                <a:spcPct val="30000"/>
              </a:spcBef>
              <a:spcAft>
                <a:spcPts val="0"/>
              </a:spcAft>
              <a:buClr>
                <a:schemeClr val="tx2"/>
              </a:buClr>
              <a:buSzPct val="100000"/>
              <a:buFont typeface="Calibri" pitchFamily="34" charset="0"/>
              <a:buNone/>
              <a:defRPr/>
            </a:pPr>
            <a:r>
              <a:rPr lang="en-US" dirty="0">
                <a:solidFill>
                  <a:srgbClr val="FFFFFF"/>
                </a:solidFill>
                <a:cs typeface="Arial" charset="0"/>
              </a:rPr>
              <a:t>   if(!frame) break;</a:t>
            </a:r>
          </a:p>
          <a:p>
            <a:pPr marL="342900" indent="-342900" eaLnBrk="0" fontAlgn="auto" hangingPunct="0">
              <a:lnSpc>
                <a:spcPct val="85000"/>
              </a:lnSpc>
              <a:spcBef>
                <a:spcPct val="30000"/>
              </a:spcBef>
              <a:spcAft>
                <a:spcPts val="0"/>
              </a:spcAft>
              <a:buClr>
                <a:schemeClr val="tx2"/>
              </a:buClr>
              <a:buSzPct val="100000"/>
              <a:buFont typeface="Calibri" pitchFamily="34" charset="0"/>
              <a:buNone/>
              <a:defRPr/>
            </a:pPr>
            <a:r>
              <a:rPr lang="en-US" dirty="0">
                <a:solidFill>
                  <a:srgbClr val="FFFFFF"/>
                </a:solidFill>
                <a:cs typeface="Arial" charset="0"/>
              </a:rPr>
              <a:t>   // … copy and process image</a:t>
            </a:r>
          </a:p>
          <a:p>
            <a:pPr marL="342900" indent="-342900" eaLnBrk="0" fontAlgn="auto" hangingPunct="0">
              <a:lnSpc>
                <a:spcPct val="85000"/>
              </a:lnSpc>
              <a:spcBef>
                <a:spcPct val="30000"/>
              </a:spcBef>
              <a:spcAft>
                <a:spcPts val="0"/>
              </a:spcAft>
              <a:buClr>
                <a:schemeClr val="tx2"/>
              </a:buClr>
              <a:buSzPct val="100000"/>
              <a:buFont typeface="Calibri" pitchFamily="34" charset="0"/>
              <a:buNone/>
              <a:defRPr/>
            </a:pPr>
            <a:r>
              <a:rPr lang="en-US" dirty="0">
                <a:solidFill>
                  <a:srgbClr val="FFFFFF"/>
                </a:solidFill>
                <a:cs typeface="Arial" charset="0"/>
              </a:rPr>
              <a:t>cvCalcOpticalFlowPyrLK(</a:t>
            </a: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FFFFFF"/>
                  </a:outerShdw>
                </a:effectLst>
                <a:cs typeface="Arial" charset="0"/>
              </a:rPr>
              <a:t> …)</a:t>
            </a:r>
            <a:endParaRPr lang="en-US" dirty="0">
              <a:solidFill>
                <a:srgbClr val="FFFFFF"/>
              </a:solidFill>
              <a:cs typeface="Arial" charset="0"/>
            </a:endParaRPr>
          </a:p>
          <a:p>
            <a:pPr marL="342900" indent="-342900" eaLnBrk="0" fontAlgn="auto" hangingPunct="0">
              <a:lnSpc>
                <a:spcPct val="85000"/>
              </a:lnSpc>
              <a:spcBef>
                <a:spcPct val="30000"/>
              </a:spcBef>
              <a:spcAft>
                <a:spcPts val="0"/>
              </a:spcAft>
              <a:buClr>
                <a:schemeClr val="tx2"/>
              </a:buClr>
              <a:buSzPct val="100000"/>
              <a:buFont typeface="Calibri" pitchFamily="34" charset="0"/>
              <a:buNone/>
              <a:defRPr/>
            </a:pPr>
            <a:r>
              <a:rPr lang="en-US" dirty="0">
                <a:solidFill>
                  <a:srgbClr val="FFFFFF"/>
                </a:solidFill>
                <a:cs typeface="Arial" charset="0"/>
              </a:rPr>
              <a:t>   cvShowImage( “LkDemo”, result );</a:t>
            </a:r>
          </a:p>
          <a:p>
            <a:pPr marL="342900" indent="-342900" eaLnBrk="0" fontAlgn="auto" hangingPunct="0">
              <a:lnSpc>
                <a:spcPct val="85000"/>
              </a:lnSpc>
              <a:spcBef>
                <a:spcPct val="30000"/>
              </a:spcBef>
              <a:spcAft>
                <a:spcPts val="0"/>
              </a:spcAft>
              <a:buClr>
                <a:schemeClr val="tx2"/>
              </a:buClr>
              <a:buSzPct val="100000"/>
              <a:buFont typeface="Calibri" pitchFamily="34" charset="0"/>
              <a:buNone/>
              <a:defRPr/>
            </a:pPr>
            <a:r>
              <a:rPr lang="en-US" dirty="0">
                <a:solidFill>
                  <a:srgbClr val="FFFFFF"/>
                </a:solidFill>
                <a:cs typeface="Arial" charset="0"/>
              </a:rPr>
              <a:t>   c=cvWaitKey(30); // run at ~20-30fps speed</a:t>
            </a:r>
          </a:p>
          <a:p>
            <a:pPr marL="342900" indent="-342900" eaLnBrk="0" fontAlgn="auto" hangingPunct="0">
              <a:lnSpc>
                <a:spcPct val="85000"/>
              </a:lnSpc>
              <a:spcBef>
                <a:spcPct val="30000"/>
              </a:spcBef>
              <a:spcAft>
                <a:spcPts val="0"/>
              </a:spcAft>
              <a:buClr>
                <a:schemeClr val="tx2"/>
              </a:buClr>
              <a:buSzPct val="100000"/>
              <a:buFont typeface="Calibri" pitchFamily="34" charset="0"/>
              <a:buNone/>
              <a:defRPr/>
            </a:pPr>
            <a:r>
              <a:rPr lang="en-US" dirty="0">
                <a:solidFill>
                  <a:srgbClr val="FFFFFF"/>
                </a:solidFill>
                <a:cs typeface="Arial" charset="0"/>
              </a:rPr>
              <a:t>   if(c &gt;= 0) {</a:t>
            </a:r>
          </a:p>
          <a:p>
            <a:pPr marL="342900" indent="-342900" eaLnBrk="0" fontAlgn="auto" hangingPunct="0">
              <a:lnSpc>
                <a:spcPct val="85000"/>
              </a:lnSpc>
              <a:spcBef>
                <a:spcPct val="30000"/>
              </a:spcBef>
              <a:spcAft>
                <a:spcPts val="0"/>
              </a:spcAft>
              <a:buClr>
                <a:schemeClr val="tx2"/>
              </a:buClr>
              <a:buSzPct val="100000"/>
              <a:buFont typeface="Calibri" pitchFamily="34" charset="0"/>
              <a:buNone/>
              <a:defRPr/>
            </a:pPr>
            <a:r>
              <a:rPr lang="en-US" dirty="0">
                <a:solidFill>
                  <a:srgbClr val="FFFFFF"/>
                </a:solidFill>
                <a:cs typeface="Arial" charset="0"/>
              </a:rPr>
              <a:t>       // process key</a:t>
            </a:r>
          </a:p>
          <a:p>
            <a:pPr marL="342900" indent="-342900" eaLnBrk="0" fontAlgn="auto" hangingPunct="0">
              <a:lnSpc>
                <a:spcPct val="85000"/>
              </a:lnSpc>
              <a:spcBef>
                <a:spcPct val="30000"/>
              </a:spcBef>
              <a:spcAft>
                <a:spcPts val="0"/>
              </a:spcAft>
              <a:buClr>
                <a:schemeClr val="tx2"/>
              </a:buClr>
              <a:buSzPct val="100000"/>
              <a:buFont typeface="Calibri" pitchFamily="34" charset="0"/>
              <a:buNone/>
              <a:defRPr/>
            </a:pPr>
            <a:r>
              <a:rPr lang="en-US" dirty="0">
                <a:solidFill>
                  <a:srgbClr val="FFFFFF"/>
                </a:solidFill>
                <a:cs typeface="Arial" charset="0"/>
              </a:rPr>
              <a:t> }}</a:t>
            </a:r>
          </a:p>
          <a:p>
            <a:pPr marL="342900" indent="-342900" eaLnBrk="0" fontAlgn="auto" hangingPunct="0">
              <a:lnSpc>
                <a:spcPct val="85000"/>
              </a:lnSpc>
              <a:spcBef>
                <a:spcPct val="30000"/>
              </a:spcBef>
              <a:spcAft>
                <a:spcPts val="0"/>
              </a:spcAft>
              <a:buClr>
                <a:schemeClr val="tx2"/>
              </a:buClr>
              <a:buSzPct val="100000"/>
              <a:buFont typeface="Calibri" pitchFamily="34" charset="0"/>
              <a:buNone/>
              <a:defRPr/>
            </a:pPr>
            <a:r>
              <a:rPr lang="en-US" dirty="0">
                <a:solidFill>
                  <a:srgbClr val="FFFFFF"/>
                </a:solidFill>
                <a:cs typeface="Arial" charset="0"/>
              </a:rPr>
              <a:t>cvReleaseCapture(&amp;capture</a:t>
            </a:r>
            <a:r>
              <a:rPr lang="en-US" dirty="0">
                <a:cs typeface="Arial" charset="0"/>
              </a:rPr>
              <a:t>);} </a:t>
            </a:r>
          </a:p>
        </p:txBody>
      </p:sp>
      <p:sp>
        <p:nvSpPr>
          <p:cNvPr id="15366" name="Text Box 5"/>
          <p:cNvSpPr txBox="1">
            <a:spLocks noChangeArrowheads="1"/>
          </p:cNvSpPr>
          <p:nvPr/>
        </p:nvSpPr>
        <p:spPr bwMode="auto">
          <a:xfrm>
            <a:off x="4056063" y="2414588"/>
            <a:ext cx="2160587" cy="57626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92075" tIns="46038" rIns="92075" bIns="46038">
            <a:spAutoFit/>
          </a:bodyPr>
          <a:lstStyle/>
          <a:p>
            <a:pPr eaLnBrk="0" hangingPunct="0">
              <a:lnSpc>
                <a:spcPct val="85000"/>
              </a:lnSpc>
              <a:spcBef>
                <a:spcPct val="30000"/>
              </a:spcBef>
              <a:buClr>
                <a:schemeClr val="tx2"/>
              </a:buClr>
              <a:buSzPct val="100000"/>
              <a:buFont typeface="Calibri" pitchFamily="34" charset="0"/>
              <a:buNone/>
            </a:pPr>
            <a:r>
              <a:rPr lang="en-US">
                <a:solidFill>
                  <a:srgbClr val="FFFF00"/>
                </a:solidFill>
                <a:latin typeface="Calibri" pitchFamily="34" charset="0"/>
              </a:rPr>
              <a:t>lkdemo.c, 190 lines</a:t>
            </a:r>
          </a:p>
          <a:p>
            <a:pPr eaLnBrk="0" hangingPunct="0">
              <a:lnSpc>
                <a:spcPct val="85000"/>
              </a:lnSpc>
              <a:spcBef>
                <a:spcPct val="30000"/>
              </a:spcBef>
              <a:buClr>
                <a:schemeClr val="tx2"/>
              </a:buClr>
              <a:buSzPct val="100000"/>
              <a:buFont typeface="Calibri" pitchFamily="34" charset="0"/>
              <a:buNone/>
            </a:pPr>
            <a:r>
              <a:rPr lang="en-US" sz="1400">
                <a:solidFill>
                  <a:srgbClr val="FFFF00"/>
                </a:solidFill>
                <a:latin typeface="Calibri" pitchFamily="34" charset="0"/>
              </a:rPr>
              <a:t>(needs camera to run)</a:t>
            </a:r>
            <a:endParaRPr lang="ru-RU" sz="1400">
              <a:solidFill>
                <a:srgbClr val="FFFF00"/>
              </a:solidFill>
              <a:latin typeface="Calibri" pitchFamily="34" charset="0"/>
            </a:endParaRPr>
          </a:p>
        </p:txBody>
      </p:sp>
      <p:graphicFrame>
        <p:nvGraphicFramePr>
          <p:cNvPr id="15362" name="Object 25"/>
          <p:cNvGraphicFramePr>
            <a:graphicFrameLocks noChangeAspect="1"/>
          </p:cNvGraphicFramePr>
          <p:nvPr>
            <p:ph sz="quarter" idx="3"/>
          </p:nvPr>
        </p:nvGraphicFramePr>
        <p:xfrm>
          <a:off x="5273675" y="3030538"/>
          <a:ext cx="3870325" cy="1935162"/>
        </p:xfrm>
        <a:graphic>
          <a:graphicData uri="http://schemas.openxmlformats.org/presentationml/2006/ole">
            <p:oleObj spid="_x0000_s15362" name="Equation" r:id="rId7" imgW="2489040" imgH="1244520" progId="Equation.3">
              <p:embed/>
            </p:oleObj>
          </a:graphicData>
        </a:graphic>
      </p:graphicFrame>
      <p:pic>
        <p:nvPicPr>
          <p:cNvPr id="10" name="jymoviecomp100.AVI">
            <a:hlinkClick r:id="" action="ppaction://media"/>
          </p:cNvPr>
          <p:cNvPicPr>
            <a:picLocks noRot="1" noChangeAspect="1" noChangeArrowheads="1"/>
          </p:cNvPicPr>
          <p:nvPr>
            <a:videoFile r:link="rId3"/>
          </p:nvPr>
        </p:nvPicPr>
        <p:blipFill>
          <a:blip r:embed="rId8"/>
          <a:srcRect/>
          <a:stretch>
            <a:fillRect/>
          </a:stretch>
        </p:blipFill>
        <p:spPr bwMode="auto">
          <a:xfrm>
            <a:off x="4727575" y="5032375"/>
            <a:ext cx="4416425" cy="1825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23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8234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1112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10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>
                <p:cTn id="16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9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47625"/>
            <a:ext cx="8335963" cy="390525"/>
          </a:xfrm>
        </p:spPr>
        <p:txBody>
          <a:bodyPr rtlCol="0"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sz="4000" smtClean="0"/>
              <a:t>Tracking with CAMSHIFT</a:t>
            </a:r>
          </a:p>
        </p:txBody>
      </p:sp>
      <p:sp>
        <p:nvSpPr>
          <p:cNvPr id="99330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09600" y="933450"/>
            <a:ext cx="7912100" cy="4946650"/>
          </a:xfrm>
        </p:spPr>
        <p:txBody>
          <a:bodyPr/>
          <a:lstStyle/>
          <a:p>
            <a:r>
              <a:rPr lang="en-US" smtClean="0"/>
              <a:t>Control game with head</a:t>
            </a:r>
          </a:p>
        </p:txBody>
      </p:sp>
      <p:sp>
        <p:nvSpPr>
          <p:cNvPr id="99331" name="TextBox 5"/>
          <p:cNvSpPr txBox="1">
            <a:spLocks noChangeArrowheads="1"/>
          </p:cNvSpPr>
          <p:nvPr/>
        </p:nvSpPr>
        <p:spPr bwMode="auto">
          <a:xfrm>
            <a:off x="2443163" y="6488113"/>
            <a:ext cx="34417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Clr>
                <a:srgbClr val="000000"/>
              </a:buClr>
              <a:buSzPct val="100000"/>
              <a:buFont typeface="Calibri" pitchFamily="34" charset="0"/>
              <a:buNone/>
            </a:pPr>
            <a:r>
              <a:rPr lang="en-US" i="1">
                <a:latin typeface="Calibri" pitchFamily="34" charset="0"/>
              </a:rPr>
              <a:t>Screen shots by Gary Bradski, 2005</a:t>
            </a:r>
          </a:p>
        </p:txBody>
      </p:sp>
      <p:pic>
        <p:nvPicPr>
          <p:cNvPr id="7" name="BrightQuake.AVI">
            <a:hlinkClick r:id="" action="ppaction://media"/>
          </p:cNvPr>
          <p:cNvPicPr>
            <a:picLocks noRot="1" noChangeAspect="1" noChangeArrowheads="1"/>
          </p:cNvPicPr>
          <p:nvPr>
            <a:videoFile r:link="rId1"/>
          </p:nvPr>
        </p:nvPicPr>
        <p:blipFill>
          <a:blip r:embed="rId4"/>
          <a:srcRect/>
          <a:stretch>
            <a:fillRect/>
          </a:stretch>
        </p:blipFill>
        <p:spPr bwMode="auto">
          <a:xfrm>
            <a:off x="2024063" y="1508125"/>
            <a:ext cx="4579937" cy="5032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86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7" name="Text Box 1"/>
          <p:cNvSpPr txBox="1">
            <a:spLocks noChangeArrowheads="1"/>
          </p:cNvSpPr>
          <p:nvPr/>
        </p:nvSpPr>
        <p:spPr bwMode="auto">
          <a:xfrm>
            <a:off x="1166813" y="-147638"/>
            <a:ext cx="6626225" cy="701676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anchor="ctr"/>
          <a:lstStyle/>
          <a:p>
            <a:pPr algn="ctr">
              <a:buClr>
                <a:srgbClr val="000000"/>
              </a:buClr>
              <a:buSzPct val="100000"/>
              <a:buFont typeface="Calibri" pitchFamily="34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4000">
                <a:latin typeface="Calibri" pitchFamily="34" charset="0"/>
              </a:rPr>
              <a:t>Projections</a:t>
            </a:r>
          </a:p>
        </p:txBody>
      </p:sp>
      <p:pic>
        <p:nvPicPr>
          <p:cNvPr id="10137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4800" y="1295400"/>
            <a:ext cx="5024438" cy="3200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101379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638800" y="1295400"/>
            <a:ext cx="3200400" cy="37258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101380" name="TextBox 4"/>
          <p:cNvSpPr txBox="1">
            <a:spLocks noChangeArrowheads="1"/>
          </p:cNvSpPr>
          <p:nvPr/>
        </p:nvSpPr>
        <p:spPr bwMode="auto">
          <a:xfrm>
            <a:off x="5113338" y="5108575"/>
            <a:ext cx="34417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Clr>
                <a:srgbClr val="000000"/>
              </a:buClr>
              <a:buSzPct val="100000"/>
              <a:buFont typeface="Calibri" pitchFamily="34" charset="0"/>
              <a:buNone/>
            </a:pPr>
            <a:r>
              <a:rPr lang="en-US" i="1">
                <a:latin typeface="Calibri" pitchFamily="34" charset="0"/>
              </a:rPr>
              <a:t>Screen shots by Gary Bradski, 2005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anchor="ctr"/>
          <a:lstStyle/>
          <a:p>
            <a:pPr algn="ctr">
              <a:buClr>
                <a:srgbClr val="000000"/>
              </a:buClr>
              <a:buSzPct val="100000"/>
              <a:buFont typeface="Calibri" pitchFamily="34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3600">
                <a:solidFill>
                  <a:srgbClr val="000000"/>
                </a:solidFill>
                <a:latin typeface="AlBattar"/>
              </a:rPr>
              <a:t>OpenCV History</a:t>
            </a:r>
          </a:p>
        </p:txBody>
      </p:sp>
      <p:sp>
        <p:nvSpPr>
          <p:cNvPr id="24578" name="Text Box 4"/>
          <p:cNvSpPr txBox="1">
            <a:spLocks noChangeArrowheads="1"/>
          </p:cNvSpPr>
          <p:nvPr/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ctr"/>
          <a:lstStyle/>
          <a:p>
            <a:pPr algn="r">
              <a:buClr>
                <a:srgbClr val="898989"/>
              </a:buClr>
              <a:buSzPct val="100000"/>
              <a:buFont typeface="Calibri" pitchFamily="34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CD496A8F-C632-40D9-9667-C1607071D3E8}" type="slidenum">
              <a:rPr lang="en-US">
                <a:solidFill>
                  <a:srgbClr val="898989"/>
                </a:solidFill>
                <a:latin typeface="Calibri" pitchFamily="34" charset="0"/>
              </a:rPr>
              <a:pPr algn="r">
                <a:buClr>
                  <a:srgbClr val="898989"/>
                </a:buClr>
                <a:buSzPct val="100000"/>
                <a:buFont typeface="Calibri" pitchFamily="34" charset="0"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6</a:t>
            </a:fld>
            <a:endParaRPr lang="en-US">
              <a:solidFill>
                <a:srgbClr val="898989"/>
              </a:solidFill>
              <a:latin typeface="Calibri" pitchFamily="34" charset="0"/>
            </a:endParaRPr>
          </a:p>
        </p:txBody>
      </p:sp>
      <p:sp>
        <p:nvSpPr>
          <p:cNvPr id="49160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48000" y="6324600"/>
            <a:ext cx="2895600" cy="365125"/>
          </a:xfrm>
        </p:spPr>
        <p:txBody>
          <a:bodyPr/>
          <a:lstStyle/>
          <a:p>
            <a:pPr>
              <a:defRPr/>
            </a:pPr>
            <a:r>
              <a:rPr lang="en-US" dirty="0"/>
              <a:t>Gary Bradski</a:t>
            </a:r>
          </a:p>
        </p:txBody>
      </p:sp>
      <p:grpSp>
        <p:nvGrpSpPr>
          <p:cNvPr id="24580" name="Group 54"/>
          <p:cNvGrpSpPr>
            <a:grpSpLocks/>
          </p:cNvGrpSpPr>
          <p:nvPr/>
        </p:nvGrpSpPr>
        <p:grpSpPr bwMode="auto">
          <a:xfrm>
            <a:off x="304800" y="2590800"/>
            <a:ext cx="8534400" cy="1741488"/>
            <a:chOff x="304800" y="4038600"/>
            <a:chExt cx="8534400" cy="1740932"/>
          </a:xfrm>
        </p:grpSpPr>
        <p:grpSp>
          <p:nvGrpSpPr>
            <p:cNvPr id="24654" name="Group 27"/>
            <p:cNvGrpSpPr>
              <a:grpSpLocks/>
            </p:cNvGrpSpPr>
            <p:nvPr/>
          </p:nvGrpSpPr>
          <p:grpSpPr bwMode="auto">
            <a:xfrm>
              <a:off x="685800" y="4953000"/>
              <a:ext cx="7543800" cy="457200"/>
              <a:chOff x="914400" y="4953000"/>
              <a:chExt cx="7543800" cy="457200"/>
            </a:xfrm>
          </p:grpSpPr>
          <p:sp>
            <p:nvSpPr>
              <p:cNvPr id="17" name="Rectangle 16"/>
              <p:cNvSpPr/>
              <p:nvPr/>
            </p:nvSpPr>
            <p:spPr>
              <a:xfrm>
                <a:off x="914400" y="4952708"/>
                <a:ext cx="685800" cy="457054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1600200" y="4952708"/>
                <a:ext cx="685800" cy="457054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2286000" y="4952708"/>
                <a:ext cx="685800" cy="457054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2971800" y="4952708"/>
                <a:ext cx="685800" cy="457054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3657600" y="4952708"/>
                <a:ext cx="685800" cy="457054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4343400" y="4952708"/>
                <a:ext cx="685800" cy="457054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5029200" y="4952708"/>
                <a:ext cx="685800" cy="457054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5715000" y="4952708"/>
                <a:ext cx="685800" cy="457054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6400800" y="4952708"/>
                <a:ext cx="685800" cy="457054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7086600" y="4952708"/>
                <a:ext cx="685800" cy="457054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7772400" y="4952708"/>
                <a:ext cx="685800" cy="457054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/>
              </a:p>
            </p:txBody>
          </p:sp>
        </p:grpSp>
        <p:sp>
          <p:nvSpPr>
            <p:cNvPr id="42" name="Rectangle 41"/>
            <p:cNvSpPr/>
            <p:nvPr/>
          </p:nvSpPr>
          <p:spPr>
            <a:xfrm>
              <a:off x="381000" y="5333586"/>
              <a:ext cx="7924800" cy="15235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381000" y="4876532"/>
              <a:ext cx="7924800" cy="15235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72869" y="5410200"/>
              <a:ext cx="646331" cy="369332"/>
            </a:xfrm>
            <a:prstGeom prst="rect">
              <a:avLst/>
            </a:prstGeom>
            <a:noFill/>
            <a:scene3d>
              <a:camera prst="isometricLeftDown"/>
              <a:lightRig rig="threePt" dir="t"/>
            </a:scene3d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b="1" dirty="0">
                  <a:latin typeface="Times New Roman" pitchFamily="18" charset="0"/>
                  <a:cs typeface="Times New Roman" pitchFamily="18" charset="0"/>
                </a:rPr>
                <a:t>1999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251742" y="5410200"/>
              <a:ext cx="646331" cy="369332"/>
            </a:xfrm>
            <a:prstGeom prst="rect">
              <a:avLst/>
            </a:prstGeom>
            <a:noFill/>
            <a:scene3d>
              <a:camera prst="isometricLeftDown"/>
              <a:lightRig rig="threePt" dir="t"/>
            </a:scene3d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b="1" dirty="0">
                  <a:latin typeface="Times New Roman" pitchFamily="18" charset="0"/>
                  <a:cs typeface="Times New Roman" pitchFamily="18" charset="0"/>
                </a:rPr>
                <a:t>2000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930615" y="5410200"/>
              <a:ext cx="646331" cy="369332"/>
            </a:xfrm>
            <a:prstGeom prst="rect">
              <a:avLst/>
            </a:prstGeom>
            <a:noFill/>
            <a:scene3d>
              <a:camera prst="isometricLeftDown"/>
              <a:lightRig rig="threePt" dir="t"/>
            </a:scene3d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b="1" dirty="0">
                  <a:latin typeface="Times New Roman" pitchFamily="18" charset="0"/>
                  <a:cs typeface="Times New Roman" pitchFamily="18" charset="0"/>
                </a:rPr>
                <a:t>2001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3288361" y="5410200"/>
              <a:ext cx="646331" cy="369332"/>
            </a:xfrm>
            <a:prstGeom prst="rect">
              <a:avLst/>
            </a:prstGeom>
            <a:noFill/>
            <a:scene3d>
              <a:camera prst="isometricLeftDown"/>
              <a:lightRig rig="threePt" dir="t"/>
            </a:scene3d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b="1" dirty="0">
                  <a:latin typeface="Times New Roman" pitchFamily="18" charset="0"/>
                  <a:cs typeface="Times New Roman" pitchFamily="18" charset="0"/>
                </a:rPr>
                <a:t>2003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3967234" y="5410200"/>
              <a:ext cx="646331" cy="369332"/>
            </a:xfrm>
            <a:prstGeom prst="rect">
              <a:avLst/>
            </a:prstGeom>
            <a:noFill/>
            <a:scene3d>
              <a:camera prst="isometricLeftDown"/>
              <a:lightRig rig="threePt" dir="t"/>
            </a:scene3d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b="1" dirty="0">
                  <a:latin typeface="Times New Roman" pitchFamily="18" charset="0"/>
                  <a:cs typeface="Times New Roman" pitchFamily="18" charset="0"/>
                </a:rPr>
                <a:t>2004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4646107" y="5410200"/>
              <a:ext cx="646331" cy="369332"/>
            </a:xfrm>
            <a:prstGeom prst="rect">
              <a:avLst/>
            </a:prstGeom>
            <a:noFill/>
            <a:scene3d>
              <a:camera prst="isometricLeftDown"/>
              <a:lightRig rig="threePt" dir="t"/>
            </a:scene3d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b="1" dirty="0">
                  <a:latin typeface="Times New Roman" pitchFamily="18" charset="0"/>
                  <a:cs typeface="Times New Roman" pitchFamily="18" charset="0"/>
                </a:rPr>
                <a:t>2005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5324980" y="5410200"/>
              <a:ext cx="646331" cy="369332"/>
            </a:xfrm>
            <a:prstGeom prst="rect">
              <a:avLst/>
            </a:prstGeom>
            <a:noFill/>
            <a:scene3d>
              <a:camera prst="isometricLeftDown"/>
              <a:lightRig rig="threePt" dir="t"/>
            </a:scene3d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b="1" dirty="0">
                  <a:latin typeface="Times New Roman" pitchFamily="18" charset="0"/>
                  <a:cs typeface="Times New Roman" pitchFamily="18" charset="0"/>
                </a:rPr>
                <a:t>2006</a:t>
              </a: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6003853" y="5410200"/>
              <a:ext cx="646331" cy="369332"/>
            </a:xfrm>
            <a:prstGeom prst="rect">
              <a:avLst/>
            </a:prstGeom>
            <a:noFill/>
            <a:scene3d>
              <a:camera prst="isometricLeftDown"/>
              <a:lightRig rig="threePt" dir="t"/>
            </a:scene3d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b="1" dirty="0">
                  <a:latin typeface="Times New Roman" pitchFamily="18" charset="0"/>
                  <a:cs typeface="Times New Roman" pitchFamily="18" charset="0"/>
                </a:rPr>
                <a:t>2007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6682726" y="5410200"/>
              <a:ext cx="646331" cy="369332"/>
            </a:xfrm>
            <a:prstGeom prst="rect">
              <a:avLst/>
            </a:prstGeom>
            <a:noFill/>
            <a:scene3d>
              <a:camera prst="isometricLeftDown"/>
              <a:lightRig rig="threePt" dir="t"/>
            </a:scene3d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b="1" dirty="0">
                  <a:latin typeface="Times New Roman" pitchFamily="18" charset="0"/>
                  <a:cs typeface="Times New Roman" pitchFamily="18" charset="0"/>
                </a:rPr>
                <a:t>2008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7361599" y="5410200"/>
              <a:ext cx="646331" cy="369332"/>
            </a:xfrm>
            <a:prstGeom prst="rect">
              <a:avLst/>
            </a:prstGeom>
            <a:noFill/>
            <a:scene3d>
              <a:camera prst="isometricLeftDown"/>
              <a:lightRig rig="threePt" dir="t"/>
            </a:scene3d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b="1" dirty="0">
                  <a:latin typeface="Times New Roman" pitchFamily="18" charset="0"/>
                  <a:cs typeface="Times New Roman" pitchFamily="18" charset="0"/>
                </a:rPr>
                <a:t>2009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8040469" y="5410200"/>
              <a:ext cx="646331" cy="369332"/>
            </a:xfrm>
            <a:prstGeom prst="rect">
              <a:avLst/>
            </a:prstGeom>
            <a:noFill/>
            <a:scene3d>
              <a:camera prst="isometricLeftDown"/>
              <a:lightRig rig="threePt" dir="t"/>
            </a:scene3d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b="1" dirty="0">
                  <a:latin typeface="Times New Roman" pitchFamily="18" charset="0"/>
                  <a:cs typeface="Times New Roman" pitchFamily="18" charset="0"/>
                </a:rPr>
                <a:t>2010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2609488" y="5410200"/>
              <a:ext cx="646331" cy="369332"/>
            </a:xfrm>
            <a:prstGeom prst="rect">
              <a:avLst/>
            </a:prstGeom>
            <a:noFill/>
            <a:scene3d>
              <a:camera prst="isometricLeftDown"/>
              <a:lightRig rig="threePt" dir="t"/>
            </a:scene3d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b="1" dirty="0">
                  <a:latin typeface="Times New Roman" pitchFamily="18" charset="0"/>
                  <a:cs typeface="Times New Roman" pitchFamily="18" charset="0"/>
                </a:rPr>
                <a:t>2002</a:t>
              </a:r>
            </a:p>
          </p:txBody>
        </p:sp>
        <p:cxnSp>
          <p:nvCxnSpPr>
            <p:cNvPr id="10" name="Straight Arrow Connector 9"/>
            <p:cNvCxnSpPr/>
            <p:nvPr/>
          </p:nvCxnSpPr>
          <p:spPr>
            <a:xfrm>
              <a:off x="533400" y="5181600"/>
              <a:ext cx="8229600" cy="1588"/>
            </a:xfrm>
            <a:prstGeom prst="straightConnector1">
              <a:avLst/>
            </a:prstGeom>
            <a:ln w="76200">
              <a:tailEnd type="arrow"/>
            </a:ln>
            <a:effectLst>
              <a:glow rad="1016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/>
            <p:cNvSpPr txBox="1"/>
            <p:nvPr/>
          </p:nvSpPr>
          <p:spPr>
            <a:xfrm>
              <a:off x="304800" y="4431268"/>
              <a:ext cx="1841210" cy="369332"/>
            </a:xfrm>
            <a:prstGeom prst="rect">
              <a:avLst/>
            </a:prstGeom>
            <a:noFill/>
            <a:scene3d>
              <a:camera prst="isometricTopUp"/>
              <a:lightRig rig="threePt" dir="t"/>
            </a:scene3d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b="1" dirty="0">
                  <a:latin typeface="Times New Roman" pitchFamily="18" charset="0"/>
                  <a:cs typeface="Times New Roman" pitchFamily="18" charset="0"/>
                </a:rPr>
                <a:t>OpenCV Started</a:t>
              </a: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1066800" y="4202668"/>
              <a:ext cx="2845651" cy="369332"/>
            </a:xfrm>
            <a:prstGeom prst="rect">
              <a:avLst/>
            </a:prstGeom>
            <a:noFill/>
            <a:scene3d>
              <a:camera prst="isometricTopUp"/>
              <a:lightRig rig="threePt" dir="t"/>
            </a:scene3d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b="1" dirty="0">
                  <a:latin typeface="Times New Roman" pitchFamily="18" charset="0"/>
                  <a:cs typeface="Times New Roman" pitchFamily="18" charset="0"/>
                </a:rPr>
                <a:t>Alpha Release at CVPR’00</a:t>
              </a: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1371600" y="4038600"/>
              <a:ext cx="3489097" cy="369332"/>
            </a:xfrm>
            <a:prstGeom prst="rect">
              <a:avLst/>
            </a:prstGeom>
            <a:noFill/>
            <a:scene3d>
              <a:camera prst="isometricTopUp"/>
              <a:lightRig rig="threePt" dir="t"/>
            </a:scene3d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b="1" dirty="0">
                  <a:latin typeface="Times New Roman" pitchFamily="18" charset="0"/>
                  <a:cs typeface="Times New Roman" pitchFamily="18" charset="0"/>
                </a:rPr>
                <a:t>Beta 1 Release, support for Linux</a:t>
              </a: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2438400" y="4419600"/>
              <a:ext cx="1608133" cy="369332"/>
            </a:xfrm>
            <a:prstGeom prst="rect">
              <a:avLst/>
            </a:prstGeom>
            <a:noFill/>
            <a:scene3d>
              <a:camera prst="isometricTopUp"/>
              <a:lightRig rig="threePt" dir="t"/>
            </a:scene3d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b="1" dirty="0">
                  <a:latin typeface="Times New Roman" pitchFamily="18" charset="0"/>
                  <a:cs typeface="Times New Roman" pitchFamily="18" charset="0"/>
                </a:rPr>
                <a:t>Beta 2 Release</a:t>
              </a: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3124200" y="4419600"/>
              <a:ext cx="1608133" cy="369332"/>
            </a:xfrm>
            <a:prstGeom prst="rect">
              <a:avLst/>
            </a:prstGeom>
            <a:noFill/>
            <a:scene3d>
              <a:camera prst="isometricTopUp"/>
              <a:lightRig rig="threePt" dir="t"/>
            </a:scene3d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b="1" dirty="0">
                  <a:latin typeface="Times New Roman" pitchFamily="18" charset="0"/>
                  <a:cs typeface="Times New Roman" pitchFamily="18" charset="0"/>
                </a:rPr>
                <a:t>Beta 3 Release</a:t>
              </a: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3810000" y="4419600"/>
              <a:ext cx="1608133" cy="369332"/>
            </a:xfrm>
            <a:prstGeom prst="rect">
              <a:avLst/>
            </a:prstGeom>
            <a:noFill/>
            <a:scene3d>
              <a:camera prst="isometricTopUp"/>
              <a:lightRig rig="threePt" dir="t"/>
            </a:scene3d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b="1" dirty="0">
                  <a:latin typeface="Times New Roman" pitchFamily="18" charset="0"/>
                  <a:cs typeface="Times New Roman" pitchFamily="18" charset="0"/>
                </a:rPr>
                <a:t>Beta 4 Release</a:t>
              </a: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4487867" y="4419600"/>
              <a:ext cx="1608133" cy="369332"/>
            </a:xfrm>
            <a:prstGeom prst="rect">
              <a:avLst/>
            </a:prstGeom>
            <a:noFill/>
            <a:scene3d>
              <a:camera prst="isometricTopUp"/>
              <a:lightRig rig="threePt" dir="t"/>
            </a:scene3d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b="1" dirty="0">
                  <a:latin typeface="Times New Roman" pitchFamily="18" charset="0"/>
                  <a:cs typeface="Times New Roman" pitchFamily="18" charset="0"/>
                </a:rPr>
                <a:t>Beta 5 Release</a:t>
              </a: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5735692" y="4507468"/>
              <a:ext cx="1274708" cy="369332"/>
            </a:xfrm>
            <a:prstGeom prst="rect">
              <a:avLst/>
            </a:prstGeom>
            <a:noFill/>
            <a:scene3d>
              <a:camera prst="isometricTopUp"/>
              <a:lightRig rig="threePt" dir="t"/>
            </a:scene3d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b="1" dirty="0">
                  <a:latin typeface="Times New Roman" pitchFamily="18" charset="0"/>
                  <a:cs typeface="Times New Roman" pitchFamily="18" charset="0"/>
                </a:rPr>
                <a:t>Release 1.0</a:t>
              </a: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7183492" y="4507468"/>
              <a:ext cx="1274708" cy="369332"/>
            </a:xfrm>
            <a:prstGeom prst="rect">
              <a:avLst/>
            </a:prstGeom>
            <a:noFill/>
            <a:scene3d>
              <a:camera prst="isometricTopUp"/>
              <a:lightRig rig="threePt" dir="t"/>
            </a:scene3d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b="1" dirty="0">
                  <a:latin typeface="Times New Roman" pitchFamily="18" charset="0"/>
                  <a:cs typeface="Times New Roman" pitchFamily="18" charset="0"/>
                </a:rPr>
                <a:t>Release 1.1</a:t>
              </a: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7564492" y="4507468"/>
              <a:ext cx="1274708" cy="369332"/>
            </a:xfrm>
            <a:prstGeom prst="rect">
              <a:avLst/>
            </a:prstGeom>
            <a:noFill/>
            <a:scene3d>
              <a:camera prst="isometricTopUp"/>
              <a:lightRig rig="threePt" dir="t"/>
            </a:scene3d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b="1" dirty="0">
                  <a:latin typeface="Times New Roman" pitchFamily="18" charset="0"/>
                  <a:cs typeface="Times New Roman" pitchFamily="18" charset="0"/>
                </a:rPr>
                <a:t>Release 2.0</a:t>
              </a:r>
            </a:p>
          </p:txBody>
        </p:sp>
      </p:grpSp>
      <p:cxnSp>
        <p:nvCxnSpPr>
          <p:cNvPr id="57" name="Straight Arrow Connector 56"/>
          <p:cNvCxnSpPr/>
          <p:nvPr/>
        </p:nvCxnSpPr>
        <p:spPr>
          <a:xfrm rot="5400000">
            <a:off x="7087394" y="2972594"/>
            <a:ext cx="609600" cy="1588"/>
          </a:xfrm>
          <a:prstGeom prst="straightConnector1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6997700" y="2362200"/>
            <a:ext cx="850900" cy="3698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</a:rPr>
              <a:t>Willow</a:t>
            </a:r>
          </a:p>
        </p:txBody>
      </p:sp>
      <p:sp>
        <p:nvSpPr>
          <p:cNvPr id="24583" name="TextBox 62"/>
          <p:cNvSpPr txBox="1">
            <a:spLocks noChangeArrowheads="1"/>
          </p:cNvSpPr>
          <p:nvPr/>
        </p:nvSpPr>
        <p:spPr bwMode="auto">
          <a:xfrm>
            <a:off x="241300" y="5092700"/>
            <a:ext cx="439738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rgbClr val="0070C0"/>
                </a:solidFill>
                <a:latin typeface="Calibri" pitchFamily="34" charset="0"/>
              </a:rPr>
              <a:t>10</a:t>
            </a:r>
          </a:p>
        </p:txBody>
      </p:sp>
      <p:sp>
        <p:nvSpPr>
          <p:cNvPr id="24584" name="TextBox 63"/>
          <p:cNvSpPr txBox="1">
            <a:spLocks noChangeArrowheads="1"/>
          </p:cNvSpPr>
          <p:nvPr/>
        </p:nvSpPr>
        <p:spPr bwMode="auto">
          <a:xfrm>
            <a:off x="304800" y="5664200"/>
            <a:ext cx="312738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rgbClr val="0070C0"/>
                </a:solidFill>
                <a:latin typeface="Calibri" pitchFamily="34" charset="0"/>
              </a:rPr>
              <a:t>5</a:t>
            </a:r>
          </a:p>
        </p:txBody>
      </p:sp>
      <p:sp>
        <p:nvSpPr>
          <p:cNvPr id="24585" name="TextBox 64"/>
          <p:cNvSpPr txBox="1">
            <a:spLocks noChangeArrowheads="1"/>
          </p:cNvSpPr>
          <p:nvPr/>
        </p:nvSpPr>
        <p:spPr bwMode="auto">
          <a:xfrm>
            <a:off x="304800" y="6235700"/>
            <a:ext cx="312738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rgbClr val="0070C0"/>
                </a:solidFill>
                <a:latin typeface="Calibri" pitchFamily="34" charset="0"/>
              </a:rPr>
              <a:t>0</a:t>
            </a:r>
          </a:p>
        </p:txBody>
      </p:sp>
      <p:grpSp>
        <p:nvGrpSpPr>
          <p:cNvPr id="24586" name="Group 148"/>
          <p:cNvGrpSpPr>
            <a:grpSpLocks/>
          </p:cNvGrpSpPr>
          <p:nvPr/>
        </p:nvGrpSpPr>
        <p:grpSpPr bwMode="auto">
          <a:xfrm>
            <a:off x="685800" y="5245100"/>
            <a:ext cx="7543800" cy="1371600"/>
            <a:chOff x="685800" y="5244544"/>
            <a:chExt cx="7543800" cy="1371600"/>
          </a:xfrm>
        </p:grpSpPr>
        <p:grpSp>
          <p:nvGrpSpPr>
            <p:cNvPr id="24603" name="Group 144"/>
            <p:cNvGrpSpPr>
              <a:grpSpLocks/>
            </p:cNvGrpSpPr>
            <p:nvPr/>
          </p:nvGrpSpPr>
          <p:grpSpPr bwMode="auto">
            <a:xfrm>
              <a:off x="685800" y="5244544"/>
              <a:ext cx="2743200" cy="1371600"/>
              <a:chOff x="685800" y="5244544"/>
              <a:chExt cx="2743200" cy="1371600"/>
            </a:xfrm>
          </p:grpSpPr>
          <p:grpSp>
            <p:nvGrpSpPr>
              <p:cNvPr id="24636" name="Group 80"/>
              <p:cNvGrpSpPr>
                <a:grpSpLocks/>
              </p:cNvGrpSpPr>
              <p:nvPr/>
            </p:nvGrpSpPr>
            <p:grpSpPr bwMode="auto">
              <a:xfrm>
                <a:off x="685800" y="5244544"/>
                <a:ext cx="1371600" cy="1371600"/>
                <a:chOff x="685800" y="4953000"/>
                <a:chExt cx="1371600" cy="1371600"/>
              </a:xfrm>
            </p:grpSpPr>
            <p:grpSp>
              <p:nvGrpSpPr>
                <p:cNvPr id="24646" name="Group 75"/>
                <p:cNvGrpSpPr>
                  <a:grpSpLocks/>
                </p:cNvGrpSpPr>
                <p:nvPr/>
              </p:nvGrpSpPr>
              <p:grpSpPr bwMode="auto">
                <a:xfrm>
                  <a:off x="685800" y="4953000"/>
                  <a:ext cx="685800" cy="1371600"/>
                  <a:chOff x="685800" y="4953000"/>
                  <a:chExt cx="685800" cy="1371600"/>
                </a:xfrm>
              </p:grpSpPr>
              <p:sp>
                <p:nvSpPr>
                  <p:cNvPr id="67" name="Rectangle 66"/>
                  <p:cNvSpPr/>
                  <p:nvPr/>
                </p:nvSpPr>
                <p:spPr>
                  <a:xfrm>
                    <a:off x="685800" y="4953000"/>
                    <a:ext cx="685800" cy="685800"/>
                  </a:xfrm>
                  <a:prstGeom prst="rect">
                    <a:avLst/>
                  </a:prstGeom>
                  <a:noFill/>
                  <a:ln w="6350">
                    <a:prstDash val="dashDot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dirty="0"/>
                  </a:p>
                </p:txBody>
              </p:sp>
              <p:sp>
                <p:nvSpPr>
                  <p:cNvPr id="68" name="Rectangle 67"/>
                  <p:cNvSpPr/>
                  <p:nvPr/>
                </p:nvSpPr>
                <p:spPr>
                  <a:xfrm>
                    <a:off x="685800" y="5638800"/>
                    <a:ext cx="685800" cy="685800"/>
                  </a:xfrm>
                  <a:prstGeom prst="rect">
                    <a:avLst/>
                  </a:prstGeom>
                  <a:noFill/>
                  <a:ln w="6350">
                    <a:prstDash val="dashDot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dirty="0"/>
                  </a:p>
                </p:txBody>
              </p:sp>
              <p:sp>
                <p:nvSpPr>
                  <p:cNvPr id="69" name="Rectangle 68"/>
                  <p:cNvSpPr/>
                  <p:nvPr/>
                </p:nvSpPr>
                <p:spPr>
                  <a:xfrm>
                    <a:off x="685800" y="5284788"/>
                    <a:ext cx="685800" cy="685800"/>
                  </a:xfrm>
                  <a:prstGeom prst="rect">
                    <a:avLst/>
                  </a:prstGeom>
                  <a:noFill/>
                  <a:ln w="6350">
                    <a:prstDash val="dashDot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dirty="0"/>
                  </a:p>
                </p:txBody>
              </p:sp>
            </p:grpSp>
            <p:grpSp>
              <p:nvGrpSpPr>
                <p:cNvPr id="24647" name="Group 76"/>
                <p:cNvGrpSpPr>
                  <a:grpSpLocks/>
                </p:cNvGrpSpPr>
                <p:nvPr/>
              </p:nvGrpSpPr>
              <p:grpSpPr bwMode="auto">
                <a:xfrm>
                  <a:off x="1371600" y="4953000"/>
                  <a:ext cx="685800" cy="1371600"/>
                  <a:chOff x="685800" y="4953000"/>
                  <a:chExt cx="685800" cy="1371600"/>
                </a:xfrm>
              </p:grpSpPr>
              <p:sp>
                <p:nvSpPr>
                  <p:cNvPr id="78" name="Rectangle 77"/>
                  <p:cNvSpPr/>
                  <p:nvPr/>
                </p:nvSpPr>
                <p:spPr>
                  <a:xfrm>
                    <a:off x="685800" y="4953000"/>
                    <a:ext cx="685800" cy="685800"/>
                  </a:xfrm>
                  <a:prstGeom prst="rect">
                    <a:avLst/>
                  </a:prstGeom>
                  <a:noFill/>
                  <a:ln w="6350">
                    <a:prstDash val="dashDot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dirty="0"/>
                  </a:p>
                </p:txBody>
              </p:sp>
              <p:sp>
                <p:nvSpPr>
                  <p:cNvPr id="79" name="Rectangle 78"/>
                  <p:cNvSpPr/>
                  <p:nvPr/>
                </p:nvSpPr>
                <p:spPr>
                  <a:xfrm>
                    <a:off x="685800" y="5638800"/>
                    <a:ext cx="685800" cy="685800"/>
                  </a:xfrm>
                  <a:prstGeom prst="rect">
                    <a:avLst/>
                  </a:prstGeom>
                  <a:noFill/>
                  <a:ln w="6350">
                    <a:prstDash val="dashDot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dirty="0"/>
                  </a:p>
                </p:txBody>
              </p:sp>
              <p:sp>
                <p:nvSpPr>
                  <p:cNvPr id="80" name="Rectangle 79"/>
                  <p:cNvSpPr/>
                  <p:nvPr/>
                </p:nvSpPr>
                <p:spPr>
                  <a:xfrm>
                    <a:off x="685800" y="5284788"/>
                    <a:ext cx="685800" cy="685800"/>
                  </a:xfrm>
                  <a:prstGeom prst="rect">
                    <a:avLst/>
                  </a:prstGeom>
                  <a:noFill/>
                  <a:ln w="6350">
                    <a:prstDash val="dashDot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dirty="0"/>
                  </a:p>
                </p:txBody>
              </p:sp>
            </p:grpSp>
          </p:grpSp>
          <p:grpSp>
            <p:nvGrpSpPr>
              <p:cNvPr id="24637" name="Group 81"/>
              <p:cNvGrpSpPr>
                <a:grpSpLocks/>
              </p:cNvGrpSpPr>
              <p:nvPr/>
            </p:nvGrpSpPr>
            <p:grpSpPr bwMode="auto">
              <a:xfrm>
                <a:off x="2057400" y="5244544"/>
                <a:ext cx="1371600" cy="1371600"/>
                <a:chOff x="685800" y="4953000"/>
                <a:chExt cx="1371600" cy="1371600"/>
              </a:xfrm>
            </p:grpSpPr>
            <p:grpSp>
              <p:nvGrpSpPr>
                <p:cNvPr id="24638" name="Group 75"/>
                <p:cNvGrpSpPr>
                  <a:grpSpLocks/>
                </p:cNvGrpSpPr>
                <p:nvPr/>
              </p:nvGrpSpPr>
              <p:grpSpPr bwMode="auto">
                <a:xfrm>
                  <a:off x="685800" y="4953000"/>
                  <a:ext cx="685800" cy="1371600"/>
                  <a:chOff x="685800" y="4953000"/>
                  <a:chExt cx="685800" cy="1371600"/>
                </a:xfrm>
              </p:grpSpPr>
              <p:sp>
                <p:nvSpPr>
                  <p:cNvPr id="88" name="Rectangle 87"/>
                  <p:cNvSpPr/>
                  <p:nvPr/>
                </p:nvSpPr>
                <p:spPr>
                  <a:xfrm>
                    <a:off x="685800" y="4953000"/>
                    <a:ext cx="685800" cy="685800"/>
                  </a:xfrm>
                  <a:prstGeom prst="rect">
                    <a:avLst/>
                  </a:prstGeom>
                  <a:noFill/>
                  <a:ln w="6350">
                    <a:prstDash val="dashDot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dirty="0"/>
                  </a:p>
                </p:txBody>
              </p:sp>
              <p:sp>
                <p:nvSpPr>
                  <p:cNvPr id="89" name="Rectangle 88"/>
                  <p:cNvSpPr/>
                  <p:nvPr/>
                </p:nvSpPr>
                <p:spPr>
                  <a:xfrm>
                    <a:off x="685800" y="5638800"/>
                    <a:ext cx="685800" cy="685800"/>
                  </a:xfrm>
                  <a:prstGeom prst="rect">
                    <a:avLst/>
                  </a:prstGeom>
                  <a:noFill/>
                  <a:ln w="6350">
                    <a:prstDash val="dashDot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dirty="0"/>
                  </a:p>
                </p:txBody>
              </p:sp>
              <p:sp>
                <p:nvSpPr>
                  <p:cNvPr id="90" name="Rectangle 89"/>
                  <p:cNvSpPr/>
                  <p:nvPr/>
                </p:nvSpPr>
                <p:spPr>
                  <a:xfrm>
                    <a:off x="685800" y="5284788"/>
                    <a:ext cx="685800" cy="685800"/>
                  </a:xfrm>
                  <a:prstGeom prst="rect">
                    <a:avLst/>
                  </a:prstGeom>
                  <a:noFill/>
                  <a:ln w="6350">
                    <a:prstDash val="dashDot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dirty="0"/>
                  </a:p>
                </p:txBody>
              </p:sp>
            </p:grpSp>
            <p:grpSp>
              <p:nvGrpSpPr>
                <p:cNvPr id="24639" name="Group 76"/>
                <p:cNvGrpSpPr>
                  <a:grpSpLocks/>
                </p:cNvGrpSpPr>
                <p:nvPr/>
              </p:nvGrpSpPr>
              <p:grpSpPr bwMode="auto">
                <a:xfrm>
                  <a:off x="1371600" y="4953000"/>
                  <a:ext cx="685800" cy="1371600"/>
                  <a:chOff x="685800" y="4953000"/>
                  <a:chExt cx="685800" cy="1371600"/>
                </a:xfrm>
              </p:grpSpPr>
              <p:sp>
                <p:nvSpPr>
                  <p:cNvPr id="85" name="Rectangle 84"/>
                  <p:cNvSpPr/>
                  <p:nvPr/>
                </p:nvSpPr>
                <p:spPr>
                  <a:xfrm>
                    <a:off x="685800" y="4953000"/>
                    <a:ext cx="685800" cy="685800"/>
                  </a:xfrm>
                  <a:prstGeom prst="rect">
                    <a:avLst/>
                  </a:prstGeom>
                  <a:noFill/>
                  <a:ln w="6350">
                    <a:prstDash val="dashDot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dirty="0"/>
                  </a:p>
                </p:txBody>
              </p:sp>
              <p:sp>
                <p:nvSpPr>
                  <p:cNvPr id="86" name="Rectangle 85"/>
                  <p:cNvSpPr/>
                  <p:nvPr/>
                </p:nvSpPr>
                <p:spPr>
                  <a:xfrm>
                    <a:off x="685800" y="5638800"/>
                    <a:ext cx="685800" cy="685800"/>
                  </a:xfrm>
                  <a:prstGeom prst="rect">
                    <a:avLst/>
                  </a:prstGeom>
                  <a:noFill/>
                  <a:ln w="6350">
                    <a:prstDash val="dashDot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dirty="0"/>
                  </a:p>
                </p:txBody>
              </p:sp>
              <p:sp>
                <p:nvSpPr>
                  <p:cNvPr id="87" name="Rectangle 86"/>
                  <p:cNvSpPr/>
                  <p:nvPr/>
                </p:nvSpPr>
                <p:spPr>
                  <a:xfrm>
                    <a:off x="685800" y="5284788"/>
                    <a:ext cx="685800" cy="685800"/>
                  </a:xfrm>
                  <a:prstGeom prst="rect">
                    <a:avLst/>
                  </a:prstGeom>
                  <a:noFill/>
                  <a:ln w="6350">
                    <a:prstDash val="dashDot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dirty="0"/>
                  </a:p>
                </p:txBody>
              </p:sp>
            </p:grpSp>
          </p:grpSp>
        </p:grpSp>
        <p:grpSp>
          <p:nvGrpSpPr>
            <p:cNvPr id="24604" name="Group 145"/>
            <p:cNvGrpSpPr>
              <a:grpSpLocks/>
            </p:cNvGrpSpPr>
            <p:nvPr/>
          </p:nvGrpSpPr>
          <p:grpSpPr bwMode="auto">
            <a:xfrm>
              <a:off x="3429000" y="5244544"/>
              <a:ext cx="2743200" cy="1371600"/>
              <a:chOff x="3429000" y="5244544"/>
              <a:chExt cx="2743200" cy="1371600"/>
            </a:xfrm>
          </p:grpSpPr>
          <p:grpSp>
            <p:nvGrpSpPr>
              <p:cNvPr id="24618" name="Group 80"/>
              <p:cNvGrpSpPr>
                <a:grpSpLocks/>
              </p:cNvGrpSpPr>
              <p:nvPr/>
            </p:nvGrpSpPr>
            <p:grpSpPr bwMode="auto">
              <a:xfrm>
                <a:off x="3429000" y="5244544"/>
                <a:ext cx="1371600" cy="1371600"/>
                <a:chOff x="685800" y="4953000"/>
                <a:chExt cx="1371600" cy="1371600"/>
              </a:xfrm>
            </p:grpSpPr>
            <p:grpSp>
              <p:nvGrpSpPr>
                <p:cNvPr id="24628" name="Group 75"/>
                <p:cNvGrpSpPr>
                  <a:grpSpLocks/>
                </p:cNvGrpSpPr>
                <p:nvPr/>
              </p:nvGrpSpPr>
              <p:grpSpPr bwMode="auto">
                <a:xfrm>
                  <a:off x="685800" y="4953000"/>
                  <a:ext cx="685800" cy="1371600"/>
                  <a:chOff x="685800" y="4953000"/>
                  <a:chExt cx="685800" cy="1371600"/>
                </a:xfrm>
              </p:grpSpPr>
              <p:sp>
                <p:nvSpPr>
                  <p:cNvPr id="108" name="Rectangle 107"/>
                  <p:cNvSpPr/>
                  <p:nvPr/>
                </p:nvSpPr>
                <p:spPr>
                  <a:xfrm>
                    <a:off x="685800" y="4953000"/>
                    <a:ext cx="685800" cy="685800"/>
                  </a:xfrm>
                  <a:prstGeom prst="rect">
                    <a:avLst/>
                  </a:prstGeom>
                  <a:noFill/>
                  <a:ln w="6350">
                    <a:prstDash val="dashDot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dirty="0"/>
                  </a:p>
                </p:txBody>
              </p:sp>
              <p:sp>
                <p:nvSpPr>
                  <p:cNvPr id="109" name="Rectangle 108"/>
                  <p:cNvSpPr/>
                  <p:nvPr/>
                </p:nvSpPr>
                <p:spPr>
                  <a:xfrm>
                    <a:off x="685800" y="5638800"/>
                    <a:ext cx="685800" cy="685800"/>
                  </a:xfrm>
                  <a:prstGeom prst="rect">
                    <a:avLst/>
                  </a:prstGeom>
                  <a:noFill/>
                  <a:ln w="6350">
                    <a:prstDash val="dashDot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dirty="0"/>
                  </a:p>
                </p:txBody>
              </p:sp>
              <p:sp>
                <p:nvSpPr>
                  <p:cNvPr id="110" name="Rectangle 109"/>
                  <p:cNvSpPr/>
                  <p:nvPr/>
                </p:nvSpPr>
                <p:spPr>
                  <a:xfrm>
                    <a:off x="685800" y="5284788"/>
                    <a:ext cx="685800" cy="685800"/>
                  </a:xfrm>
                  <a:prstGeom prst="rect">
                    <a:avLst/>
                  </a:prstGeom>
                  <a:noFill/>
                  <a:ln w="6350">
                    <a:prstDash val="dashDot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dirty="0"/>
                  </a:p>
                </p:txBody>
              </p:sp>
            </p:grpSp>
            <p:grpSp>
              <p:nvGrpSpPr>
                <p:cNvPr id="24629" name="Group 76"/>
                <p:cNvGrpSpPr>
                  <a:grpSpLocks/>
                </p:cNvGrpSpPr>
                <p:nvPr/>
              </p:nvGrpSpPr>
              <p:grpSpPr bwMode="auto">
                <a:xfrm>
                  <a:off x="1371600" y="4953000"/>
                  <a:ext cx="685800" cy="1371600"/>
                  <a:chOff x="685800" y="4953000"/>
                  <a:chExt cx="685800" cy="1371600"/>
                </a:xfrm>
              </p:grpSpPr>
              <p:sp>
                <p:nvSpPr>
                  <p:cNvPr id="105" name="Rectangle 104"/>
                  <p:cNvSpPr/>
                  <p:nvPr/>
                </p:nvSpPr>
                <p:spPr>
                  <a:xfrm>
                    <a:off x="685800" y="4953000"/>
                    <a:ext cx="685800" cy="685800"/>
                  </a:xfrm>
                  <a:prstGeom prst="rect">
                    <a:avLst/>
                  </a:prstGeom>
                  <a:noFill/>
                  <a:ln w="6350">
                    <a:prstDash val="dashDot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dirty="0"/>
                  </a:p>
                </p:txBody>
              </p:sp>
              <p:sp>
                <p:nvSpPr>
                  <p:cNvPr id="106" name="Rectangle 105"/>
                  <p:cNvSpPr/>
                  <p:nvPr/>
                </p:nvSpPr>
                <p:spPr>
                  <a:xfrm>
                    <a:off x="685800" y="5638800"/>
                    <a:ext cx="685800" cy="685800"/>
                  </a:xfrm>
                  <a:prstGeom prst="rect">
                    <a:avLst/>
                  </a:prstGeom>
                  <a:noFill/>
                  <a:ln w="6350">
                    <a:prstDash val="dashDot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dirty="0"/>
                  </a:p>
                </p:txBody>
              </p:sp>
              <p:sp>
                <p:nvSpPr>
                  <p:cNvPr id="107" name="Rectangle 106"/>
                  <p:cNvSpPr/>
                  <p:nvPr/>
                </p:nvSpPr>
                <p:spPr>
                  <a:xfrm>
                    <a:off x="685800" y="5284788"/>
                    <a:ext cx="685800" cy="685800"/>
                  </a:xfrm>
                  <a:prstGeom prst="rect">
                    <a:avLst/>
                  </a:prstGeom>
                  <a:noFill/>
                  <a:ln w="6350">
                    <a:prstDash val="dashDot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dirty="0"/>
                  </a:p>
                </p:txBody>
              </p:sp>
            </p:grpSp>
          </p:grpSp>
          <p:grpSp>
            <p:nvGrpSpPr>
              <p:cNvPr id="24619" name="Group 81"/>
              <p:cNvGrpSpPr>
                <a:grpSpLocks/>
              </p:cNvGrpSpPr>
              <p:nvPr/>
            </p:nvGrpSpPr>
            <p:grpSpPr bwMode="auto">
              <a:xfrm>
                <a:off x="4800600" y="5244544"/>
                <a:ext cx="1371600" cy="1371600"/>
                <a:chOff x="685800" y="4953000"/>
                <a:chExt cx="1371600" cy="1371600"/>
              </a:xfrm>
            </p:grpSpPr>
            <p:grpSp>
              <p:nvGrpSpPr>
                <p:cNvPr id="24620" name="Group 75"/>
                <p:cNvGrpSpPr>
                  <a:grpSpLocks/>
                </p:cNvGrpSpPr>
                <p:nvPr/>
              </p:nvGrpSpPr>
              <p:grpSpPr bwMode="auto">
                <a:xfrm>
                  <a:off x="685800" y="4953000"/>
                  <a:ext cx="685800" cy="1371600"/>
                  <a:chOff x="685800" y="4953000"/>
                  <a:chExt cx="685800" cy="1371600"/>
                </a:xfrm>
              </p:grpSpPr>
              <p:sp>
                <p:nvSpPr>
                  <p:cNvPr id="100" name="Rectangle 99"/>
                  <p:cNvSpPr/>
                  <p:nvPr/>
                </p:nvSpPr>
                <p:spPr>
                  <a:xfrm>
                    <a:off x="685800" y="4953000"/>
                    <a:ext cx="685800" cy="685800"/>
                  </a:xfrm>
                  <a:prstGeom prst="rect">
                    <a:avLst/>
                  </a:prstGeom>
                  <a:noFill/>
                  <a:ln w="6350">
                    <a:prstDash val="dashDot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dirty="0"/>
                  </a:p>
                </p:txBody>
              </p:sp>
              <p:sp>
                <p:nvSpPr>
                  <p:cNvPr id="101" name="Rectangle 100"/>
                  <p:cNvSpPr/>
                  <p:nvPr/>
                </p:nvSpPr>
                <p:spPr>
                  <a:xfrm>
                    <a:off x="685800" y="5638800"/>
                    <a:ext cx="685800" cy="685800"/>
                  </a:xfrm>
                  <a:prstGeom prst="rect">
                    <a:avLst/>
                  </a:prstGeom>
                  <a:noFill/>
                  <a:ln w="6350">
                    <a:prstDash val="dashDot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dirty="0"/>
                  </a:p>
                </p:txBody>
              </p:sp>
              <p:sp>
                <p:nvSpPr>
                  <p:cNvPr id="102" name="Rectangle 101"/>
                  <p:cNvSpPr/>
                  <p:nvPr/>
                </p:nvSpPr>
                <p:spPr>
                  <a:xfrm>
                    <a:off x="685800" y="5284788"/>
                    <a:ext cx="685800" cy="685800"/>
                  </a:xfrm>
                  <a:prstGeom prst="rect">
                    <a:avLst/>
                  </a:prstGeom>
                  <a:noFill/>
                  <a:ln w="6350">
                    <a:prstDash val="dashDot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dirty="0"/>
                  </a:p>
                </p:txBody>
              </p:sp>
            </p:grpSp>
            <p:grpSp>
              <p:nvGrpSpPr>
                <p:cNvPr id="24621" name="Group 76"/>
                <p:cNvGrpSpPr>
                  <a:grpSpLocks/>
                </p:cNvGrpSpPr>
                <p:nvPr/>
              </p:nvGrpSpPr>
              <p:grpSpPr bwMode="auto">
                <a:xfrm>
                  <a:off x="1371600" y="4953000"/>
                  <a:ext cx="685800" cy="1371600"/>
                  <a:chOff x="685800" y="4953000"/>
                  <a:chExt cx="685800" cy="1371600"/>
                </a:xfrm>
              </p:grpSpPr>
              <p:sp>
                <p:nvSpPr>
                  <p:cNvPr id="97" name="Rectangle 96"/>
                  <p:cNvSpPr/>
                  <p:nvPr/>
                </p:nvSpPr>
                <p:spPr>
                  <a:xfrm>
                    <a:off x="685800" y="4953000"/>
                    <a:ext cx="685800" cy="685800"/>
                  </a:xfrm>
                  <a:prstGeom prst="rect">
                    <a:avLst/>
                  </a:prstGeom>
                  <a:noFill/>
                  <a:ln w="6350">
                    <a:prstDash val="dashDot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dirty="0"/>
                  </a:p>
                </p:txBody>
              </p:sp>
              <p:sp>
                <p:nvSpPr>
                  <p:cNvPr id="98" name="Rectangle 97"/>
                  <p:cNvSpPr/>
                  <p:nvPr/>
                </p:nvSpPr>
                <p:spPr>
                  <a:xfrm>
                    <a:off x="685800" y="5638800"/>
                    <a:ext cx="685800" cy="685800"/>
                  </a:xfrm>
                  <a:prstGeom prst="rect">
                    <a:avLst/>
                  </a:prstGeom>
                  <a:noFill/>
                  <a:ln w="6350">
                    <a:prstDash val="dashDot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dirty="0"/>
                  </a:p>
                </p:txBody>
              </p:sp>
              <p:sp>
                <p:nvSpPr>
                  <p:cNvPr id="99" name="Rectangle 98"/>
                  <p:cNvSpPr/>
                  <p:nvPr/>
                </p:nvSpPr>
                <p:spPr>
                  <a:xfrm>
                    <a:off x="685800" y="5284788"/>
                    <a:ext cx="685800" cy="685800"/>
                  </a:xfrm>
                  <a:prstGeom prst="rect">
                    <a:avLst/>
                  </a:prstGeom>
                  <a:noFill/>
                  <a:ln w="6350">
                    <a:prstDash val="dashDot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dirty="0"/>
                  </a:p>
                </p:txBody>
              </p:sp>
            </p:grpSp>
          </p:grpSp>
        </p:grpSp>
        <p:grpSp>
          <p:nvGrpSpPr>
            <p:cNvPr id="24605" name="Group 146"/>
            <p:cNvGrpSpPr>
              <a:grpSpLocks/>
            </p:cNvGrpSpPr>
            <p:nvPr/>
          </p:nvGrpSpPr>
          <p:grpSpPr bwMode="auto">
            <a:xfrm>
              <a:off x="6172200" y="5244544"/>
              <a:ext cx="1371600" cy="1371600"/>
              <a:chOff x="6172200" y="5244544"/>
              <a:chExt cx="1371600" cy="1371600"/>
            </a:xfrm>
          </p:grpSpPr>
          <p:grpSp>
            <p:nvGrpSpPr>
              <p:cNvPr id="24610" name="Group 75"/>
              <p:cNvGrpSpPr>
                <a:grpSpLocks/>
              </p:cNvGrpSpPr>
              <p:nvPr/>
            </p:nvGrpSpPr>
            <p:grpSpPr bwMode="auto">
              <a:xfrm>
                <a:off x="6172200" y="5244544"/>
                <a:ext cx="685800" cy="1371600"/>
                <a:chOff x="685800" y="4953000"/>
                <a:chExt cx="685800" cy="1371600"/>
              </a:xfrm>
            </p:grpSpPr>
            <p:sp>
              <p:nvSpPr>
                <p:cNvPr id="127" name="Rectangle 126"/>
                <p:cNvSpPr/>
                <p:nvPr/>
              </p:nvSpPr>
              <p:spPr>
                <a:xfrm>
                  <a:off x="685800" y="4953000"/>
                  <a:ext cx="685800" cy="685800"/>
                </a:xfrm>
                <a:prstGeom prst="rect">
                  <a:avLst/>
                </a:prstGeom>
                <a:noFill/>
                <a:ln w="6350">
                  <a:prstDash val="dash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/>
                </a:p>
              </p:txBody>
            </p:sp>
            <p:sp>
              <p:nvSpPr>
                <p:cNvPr id="128" name="Rectangle 127"/>
                <p:cNvSpPr/>
                <p:nvPr/>
              </p:nvSpPr>
              <p:spPr>
                <a:xfrm>
                  <a:off x="685800" y="5638800"/>
                  <a:ext cx="685800" cy="685800"/>
                </a:xfrm>
                <a:prstGeom prst="rect">
                  <a:avLst/>
                </a:prstGeom>
                <a:noFill/>
                <a:ln w="6350">
                  <a:prstDash val="dash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/>
                </a:p>
              </p:txBody>
            </p:sp>
            <p:sp>
              <p:nvSpPr>
                <p:cNvPr id="129" name="Rectangle 128"/>
                <p:cNvSpPr/>
                <p:nvPr/>
              </p:nvSpPr>
              <p:spPr>
                <a:xfrm>
                  <a:off x="685800" y="5284788"/>
                  <a:ext cx="685800" cy="685800"/>
                </a:xfrm>
                <a:prstGeom prst="rect">
                  <a:avLst/>
                </a:prstGeom>
                <a:noFill/>
                <a:ln w="6350">
                  <a:prstDash val="dash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/>
                </a:p>
              </p:txBody>
            </p:sp>
          </p:grpSp>
          <p:grpSp>
            <p:nvGrpSpPr>
              <p:cNvPr id="24611" name="Group 76"/>
              <p:cNvGrpSpPr>
                <a:grpSpLocks/>
              </p:cNvGrpSpPr>
              <p:nvPr/>
            </p:nvGrpSpPr>
            <p:grpSpPr bwMode="auto">
              <a:xfrm>
                <a:off x="6858000" y="5244544"/>
                <a:ext cx="685800" cy="1371600"/>
                <a:chOff x="685800" y="4953000"/>
                <a:chExt cx="685800" cy="1371600"/>
              </a:xfrm>
            </p:grpSpPr>
            <p:sp>
              <p:nvSpPr>
                <p:cNvPr id="124" name="Rectangle 123"/>
                <p:cNvSpPr/>
                <p:nvPr/>
              </p:nvSpPr>
              <p:spPr>
                <a:xfrm>
                  <a:off x="685800" y="4953000"/>
                  <a:ext cx="685800" cy="685800"/>
                </a:xfrm>
                <a:prstGeom prst="rect">
                  <a:avLst/>
                </a:prstGeom>
                <a:noFill/>
                <a:ln w="6350">
                  <a:prstDash val="dash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/>
                </a:p>
              </p:txBody>
            </p:sp>
            <p:sp>
              <p:nvSpPr>
                <p:cNvPr id="125" name="Rectangle 124"/>
                <p:cNvSpPr/>
                <p:nvPr/>
              </p:nvSpPr>
              <p:spPr>
                <a:xfrm>
                  <a:off x="685800" y="5638800"/>
                  <a:ext cx="685800" cy="685800"/>
                </a:xfrm>
                <a:prstGeom prst="rect">
                  <a:avLst/>
                </a:prstGeom>
                <a:noFill/>
                <a:ln w="6350">
                  <a:prstDash val="dash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/>
                </a:p>
              </p:txBody>
            </p:sp>
            <p:sp>
              <p:nvSpPr>
                <p:cNvPr id="126" name="Rectangle 125"/>
                <p:cNvSpPr/>
                <p:nvPr/>
              </p:nvSpPr>
              <p:spPr>
                <a:xfrm>
                  <a:off x="685800" y="5284788"/>
                  <a:ext cx="685800" cy="685800"/>
                </a:xfrm>
                <a:prstGeom prst="rect">
                  <a:avLst/>
                </a:prstGeom>
                <a:noFill/>
                <a:ln w="6350">
                  <a:prstDash val="dash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/>
                </a:p>
              </p:txBody>
            </p:sp>
          </p:grpSp>
        </p:grpSp>
        <p:grpSp>
          <p:nvGrpSpPr>
            <p:cNvPr id="24606" name="Group 147"/>
            <p:cNvGrpSpPr>
              <a:grpSpLocks/>
            </p:cNvGrpSpPr>
            <p:nvPr/>
          </p:nvGrpSpPr>
          <p:grpSpPr bwMode="auto">
            <a:xfrm>
              <a:off x="7543800" y="5244544"/>
              <a:ext cx="685800" cy="1371600"/>
              <a:chOff x="7543800" y="5244544"/>
              <a:chExt cx="685800" cy="1371600"/>
            </a:xfrm>
          </p:grpSpPr>
          <p:sp>
            <p:nvSpPr>
              <p:cNvPr id="119" name="Rectangle 118"/>
              <p:cNvSpPr/>
              <p:nvPr/>
            </p:nvSpPr>
            <p:spPr>
              <a:xfrm>
                <a:off x="7543800" y="5244544"/>
                <a:ext cx="685800" cy="685800"/>
              </a:xfrm>
              <a:prstGeom prst="rect">
                <a:avLst/>
              </a:prstGeom>
              <a:noFill/>
              <a:ln w="6350">
                <a:prstDash val="dash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/>
              </a:p>
            </p:txBody>
          </p:sp>
          <p:sp>
            <p:nvSpPr>
              <p:cNvPr id="120" name="Rectangle 119"/>
              <p:cNvSpPr/>
              <p:nvPr/>
            </p:nvSpPr>
            <p:spPr>
              <a:xfrm>
                <a:off x="7543800" y="5930344"/>
                <a:ext cx="685800" cy="685800"/>
              </a:xfrm>
              <a:prstGeom prst="rect">
                <a:avLst/>
              </a:prstGeom>
              <a:noFill/>
              <a:ln w="6350">
                <a:prstDash val="dash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/>
              </a:p>
            </p:txBody>
          </p:sp>
          <p:sp>
            <p:nvSpPr>
              <p:cNvPr id="121" name="Rectangle 120"/>
              <p:cNvSpPr/>
              <p:nvPr/>
            </p:nvSpPr>
            <p:spPr>
              <a:xfrm>
                <a:off x="7543800" y="5576332"/>
                <a:ext cx="685800" cy="685800"/>
              </a:xfrm>
              <a:prstGeom prst="rect">
                <a:avLst/>
              </a:prstGeom>
              <a:noFill/>
              <a:ln w="6350">
                <a:prstDash val="dash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/>
              </a:p>
            </p:txBody>
          </p:sp>
        </p:grpSp>
      </p:grpSp>
      <p:cxnSp>
        <p:nvCxnSpPr>
          <p:cNvPr id="131" name="Straight Arrow Connector 130"/>
          <p:cNvCxnSpPr/>
          <p:nvPr/>
        </p:nvCxnSpPr>
        <p:spPr>
          <a:xfrm rot="5400000">
            <a:off x="-76199" y="5853112"/>
            <a:ext cx="1524000" cy="3175"/>
          </a:xfrm>
          <a:prstGeom prst="straightConnector1">
            <a:avLst/>
          </a:prstGeom>
          <a:ln w="76200"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/>
          <p:cNvCxnSpPr/>
          <p:nvPr/>
        </p:nvCxnSpPr>
        <p:spPr>
          <a:xfrm>
            <a:off x="685800" y="6616700"/>
            <a:ext cx="7848600" cy="1588"/>
          </a:xfrm>
          <a:prstGeom prst="straightConnector1">
            <a:avLst/>
          </a:prstGeom>
          <a:ln w="762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Rectangle 133"/>
          <p:cNvSpPr/>
          <p:nvPr/>
        </p:nvSpPr>
        <p:spPr>
          <a:xfrm>
            <a:off x="685800" y="6043613"/>
            <a:ext cx="466725" cy="542925"/>
          </a:xfrm>
          <a:prstGeom prst="rect">
            <a:avLst/>
          </a:prstGeom>
          <a:solidFill>
            <a:srgbClr val="FFC000">
              <a:alpha val="60000"/>
            </a:srgbClr>
          </a:solidFill>
          <a:ln w="38100">
            <a:solidFill>
              <a:srgbClr val="7030A0">
                <a:alpha val="4902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35" name="Rectangle 134"/>
          <p:cNvSpPr/>
          <p:nvPr/>
        </p:nvSpPr>
        <p:spPr>
          <a:xfrm>
            <a:off x="1169988" y="5367338"/>
            <a:ext cx="195262" cy="1225550"/>
          </a:xfrm>
          <a:prstGeom prst="rect">
            <a:avLst/>
          </a:prstGeom>
          <a:solidFill>
            <a:srgbClr val="FFC000">
              <a:alpha val="60000"/>
            </a:srgbClr>
          </a:solidFill>
          <a:ln w="38100">
            <a:solidFill>
              <a:srgbClr val="7030A0">
                <a:alpha val="4902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36" name="Rectangle 135"/>
          <p:cNvSpPr/>
          <p:nvPr/>
        </p:nvSpPr>
        <p:spPr>
          <a:xfrm>
            <a:off x="1362075" y="4770438"/>
            <a:ext cx="692150" cy="1828800"/>
          </a:xfrm>
          <a:prstGeom prst="rect">
            <a:avLst/>
          </a:prstGeom>
          <a:solidFill>
            <a:srgbClr val="FFC000">
              <a:alpha val="60000"/>
            </a:srgbClr>
          </a:solidFill>
          <a:ln w="38100">
            <a:solidFill>
              <a:srgbClr val="7030A0">
                <a:alpha val="4902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37" name="Rectangle 136"/>
          <p:cNvSpPr/>
          <p:nvPr/>
        </p:nvSpPr>
        <p:spPr>
          <a:xfrm>
            <a:off x="2057400" y="5738813"/>
            <a:ext cx="685800" cy="854075"/>
          </a:xfrm>
          <a:prstGeom prst="rect">
            <a:avLst/>
          </a:prstGeom>
          <a:solidFill>
            <a:srgbClr val="FFC000">
              <a:alpha val="60000"/>
            </a:srgbClr>
          </a:solidFill>
          <a:ln w="38100">
            <a:solidFill>
              <a:srgbClr val="7030A0">
                <a:alpha val="4902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38" name="Rectangle 137"/>
          <p:cNvSpPr/>
          <p:nvPr/>
        </p:nvSpPr>
        <p:spPr>
          <a:xfrm>
            <a:off x="2752725" y="5830888"/>
            <a:ext cx="685800" cy="768350"/>
          </a:xfrm>
          <a:prstGeom prst="rect">
            <a:avLst/>
          </a:prstGeom>
          <a:solidFill>
            <a:srgbClr val="FFC000">
              <a:alpha val="60000"/>
            </a:srgbClr>
          </a:solidFill>
          <a:ln w="38100">
            <a:solidFill>
              <a:srgbClr val="7030A0">
                <a:alpha val="4902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39" name="Rectangle 138"/>
          <p:cNvSpPr/>
          <p:nvPr/>
        </p:nvSpPr>
        <p:spPr>
          <a:xfrm>
            <a:off x="3449638" y="6188075"/>
            <a:ext cx="685800" cy="417513"/>
          </a:xfrm>
          <a:prstGeom prst="rect">
            <a:avLst/>
          </a:prstGeom>
          <a:solidFill>
            <a:srgbClr val="FFC000">
              <a:alpha val="60000"/>
            </a:srgbClr>
          </a:solidFill>
          <a:ln w="38100">
            <a:solidFill>
              <a:srgbClr val="7030A0">
                <a:alpha val="4902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40" name="Rectangle 139"/>
          <p:cNvSpPr/>
          <p:nvPr/>
        </p:nvSpPr>
        <p:spPr>
          <a:xfrm>
            <a:off x="4144963" y="6507163"/>
            <a:ext cx="685800" cy="106362"/>
          </a:xfrm>
          <a:prstGeom prst="rect">
            <a:avLst/>
          </a:prstGeom>
          <a:solidFill>
            <a:srgbClr val="FFC000">
              <a:alpha val="60000"/>
            </a:srgbClr>
          </a:solidFill>
          <a:ln w="38100">
            <a:solidFill>
              <a:srgbClr val="7030A0">
                <a:alpha val="4902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41" name="Rectangle 140"/>
          <p:cNvSpPr/>
          <p:nvPr/>
        </p:nvSpPr>
        <p:spPr>
          <a:xfrm>
            <a:off x="4813300" y="6500813"/>
            <a:ext cx="685800" cy="104775"/>
          </a:xfrm>
          <a:prstGeom prst="rect">
            <a:avLst/>
          </a:prstGeom>
          <a:solidFill>
            <a:srgbClr val="FFC000">
              <a:alpha val="60000"/>
            </a:srgbClr>
          </a:solidFill>
          <a:ln w="38100">
            <a:solidFill>
              <a:srgbClr val="7030A0">
                <a:alpha val="4902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42" name="Rectangle 141"/>
          <p:cNvSpPr/>
          <p:nvPr/>
        </p:nvSpPr>
        <p:spPr>
          <a:xfrm>
            <a:off x="5495925" y="6507163"/>
            <a:ext cx="685800" cy="106362"/>
          </a:xfrm>
          <a:prstGeom prst="rect">
            <a:avLst/>
          </a:prstGeom>
          <a:solidFill>
            <a:srgbClr val="FFC000">
              <a:alpha val="60000"/>
            </a:srgbClr>
          </a:solidFill>
          <a:ln w="38100">
            <a:solidFill>
              <a:srgbClr val="7030A0">
                <a:alpha val="4902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43" name="Rectangle 142"/>
          <p:cNvSpPr/>
          <p:nvPr/>
        </p:nvSpPr>
        <p:spPr>
          <a:xfrm>
            <a:off x="7556500" y="5922963"/>
            <a:ext cx="685800" cy="657225"/>
          </a:xfrm>
          <a:prstGeom prst="rect">
            <a:avLst/>
          </a:prstGeom>
          <a:solidFill>
            <a:srgbClr val="FFC000">
              <a:alpha val="60000"/>
            </a:srgbClr>
          </a:solidFill>
          <a:ln w="38100">
            <a:solidFill>
              <a:srgbClr val="7030A0">
                <a:alpha val="4902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44" name="Rectangle 143"/>
          <p:cNvSpPr/>
          <p:nvPr/>
        </p:nvSpPr>
        <p:spPr>
          <a:xfrm>
            <a:off x="225425" y="4703763"/>
            <a:ext cx="8547100" cy="21542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4600" name="Text Box 2"/>
          <p:cNvSpPr txBox="1">
            <a:spLocks noChangeArrowheads="1"/>
          </p:cNvSpPr>
          <p:nvPr/>
        </p:nvSpPr>
        <p:spPr bwMode="auto">
          <a:xfrm>
            <a:off x="457200" y="977900"/>
            <a:ext cx="8229600" cy="5486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pPr marL="341313" indent="-341313">
              <a:lnSpc>
                <a:spcPct val="90000"/>
              </a:lnSpc>
              <a:spcBef>
                <a:spcPts val="750"/>
              </a:spcBef>
              <a:buClr>
                <a:srgbClr val="000000"/>
              </a:buClr>
              <a:buSzPct val="100000"/>
              <a:buFont typeface="Arial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sz="2000" b="1">
                <a:solidFill>
                  <a:srgbClr val="000000"/>
                </a:solidFill>
                <a:latin typeface="Calibri" pitchFamily="34" charset="0"/>
              </a:rPr>
              <a:t>Original goal:</a:t>
            </a:r>
          </a:p>
          <a:p>
            <a:pPr marL="798513" lvl="1" indent="-341313">
              <a:lnSpc>
                <a:spcPct val="90000"/>
              </a:lnSpc>
              <a:spcBef>
                <a:spcPts val="750"/>
              </a:spcBef>
              <a:buClr>
                <a:srgbClr val="000000"/>
              </a:buClr>
              <a:buSzPct val="100000"/>
              <a:buFont typeface="Arial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sz="2000">
                <a:solidFill>
                  <a:srgbClr val="000000"/>
                </a:solidFill>
                <a:latin typeface="Calibri" pitchFamily="34" charset="0"/>
              </a:rPr>
              <a:t>Accelerate the field by lowering the bar to computer vision</a:t>
            </a:r>
          </a:p>
          <a:p>
            <a:pPr marL="798513" lvl="1" indent="-341313">
              <a:lnSpc>
                <a:spcPct val="90000"/>
              </a:lnSpc>
              <a:spcBef>
                <a:spcPts val="750"/>
              </a:spcBef>
              <a:buClr>
                <a:srgbClr val="000000"/>
              </a:buClr>
              <a:buSzPct val="100000"/>
              <a:buFont typeface="Arial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sz="2000">
                <a:solidFill>
                  <a:srgbClr val="000000"/>
                </a:solidFill>
                <a:latin typeface="Calibri" pitchFamily="34" charset="0"/>
              </a:rPr>
              <a:t>Find compelling uses for the increasing MIPS out in the market</a:t>
            </a:r>
          </a:p>
          <a:p>
            <a:pPr marL="341313" indent="-341313">
              <a:lnSpc>
                <a:spcPct val="90000"/>
              </a:lnSpc>
              <a:spcBef>
                <a:spcPts val="750"/>
              </a:spcBef>
              <a:buClr>
                <a:srgbClr val="000000"/>
              </a:buClr>
              <a:buSzPct val="100000"/>
              <a:buFont typeface="Arial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sz="2000" b="1">
                <a:solidFill>
                  <a:srgbClr val="000000"/>
                </a:solidFill>
                <a:latin typeface="Calibri" pitchFamily="34" charset="0"/>
              </a:rPr>
              <a:t>Timeline:</a:t>
            </a:r>
          </a:p>
          <a:p>
            <a:pPr marL="341313" indent="-341313">
              <a:lnSpc>
                <a:spcPct val="90000"/>
              </a:lnSpc>
              <a:spcBef>
                <a:spcPts val="750"/>
              </a:spcBef>
              <a:buClr>
                <a:srgbClr val="000000"/>
              </a:buClr>
              <a:buSzPct val="100000"/>
              <a:buFont typeface="Arial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US" sz="2000">
              <a:solidFill>
                <a:srgbClr val="000000"/>
              </a:solidFill>
              <a:latin typeface="Calibri" pitchFamily="34" charset="0"/>
            </a:endParaRPr>
          </a:p>
          <a:p>
            <a:pPr marL="341313" indent="-341313">
              <a:lnSpc>
                <a:spcPct val="90000"/>
              </a:lnSpc>
              <a:spcBef>
                <a:spcPts val="750"/>
              </a:spcBef>
              <a:buClr>
                <a:srgbClr val="000000"/>
              </a:buClr>
              <a:buSzPct val="100000"/>
              <a:buFont typeface="Arial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US" sz="2000">
              <a:solidFill>
                <a:srgbClr val="000000"/>
              </a:solidFill>
              <a:latin typeface="Calibri" pitchFamily="34" charset="0"/>
            </a:endParaRPr>
          </a:p>
          <a:p>
            <a:pPr marL="341313" indent="-341313">
              <a:lnSpc>
                <a:spcPct val="90000"/>
              </a:lnSpc>
              <a:spcBef>
                <a:spcPts val="750"/>
              </a:spcBef>
              <a:buClr>
                <a:srgbClr val="000000"/>
              </a:buClr>
              <a:buSzPct val="100000"/>
              <a:buFont typeface="Arial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US" sz="2000">
              <a:solidFill>
                <a:srgbClr val="000000"/>
              </a:solidFill>
              <a:latin typeface="Calibri" pitchFamily="34" charset="0"/>
            </a:endParaRPr>
          </a:p>
          <a:p>
            <a:pPr marL="341313" indent="-341313">
              <a:lnSpc>
                <a:spcPct val="90000"/>
              </a:lnSpc>
              <a:spcBef>
                <a:spcPts val="750"/>
              </a:spcBef>
              <a:buClr>
                <a:srgbClr val="000000"/>
              </a:buClr>
              <a:buSzPct val="100000"/>
              <a:buFont typeface="Arial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US" sz="2000">
              <a:solidFill>
                <a:srgbClr val="000000"/>
              </a:solidFill>
              <a:latin typeface="Calibri" pitchFamily="34" charset="0"/>
            </a:endParaRPr>
          </a:p>
          <a:p>
            <a:pPr marL="341313" indent="-341313">
              <a:lnSpc>
                <a:spcPct val="90000"/>
              </a:lnSpc>
              <a:spcBef>
                <a:spcPts val="750"/>
              </a:spcBef>
              <a:buClr>
                <a:srgbClr val="000000"/>
              </a:buClr>
              <a:buSzPct val="100000"/>
              <a:buFont typeface="Arial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US" sz="2000">
              <a:solidFill>
                <a:srgbClr val="000000"/>
              </a:solidFill>
              <a:latin typeface="Calibri" pitchFamily="34" charset="0"/>
            </a:endParaRPr>
          </a:p>
          <a:p>
            <a:pPr marL="341313" indent="-341313">
              <a:lnSpc>
                <a:spcPct val="90000"/>
              </a:lnSpc>
              <a:spcBef>
                <a:spcPts val="750"/>
              </a:spcBef>
              <a:buClr>
                <a:srgbClr val="000000"/>
              </a:buClr>
              <a:buSzPct val="100000"/>
              <a:buFont typeface="Arial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sz="2000" b="1">
                <a:solidFill>
                  <a:srgbClr val="000000"/>
                </a:solidFill>
                <a:latin typeface="Calibri" pitchFamily="34" charset="0"/>
              </a:rPr>
              <a:t>Staffing:</a:t>
            </a:r>
          </a:p>
          <a:p>
            <a:pPr marL="798513" lvl="1" indent="-341313">
              <a:lnSpc>
                <a:spcPct val="90000"/>
              </a:lnSpc>
              <a:spcBef>
                <a:spcPts val="750"/>
              </a:spcBef>
              <a:buClr>
                <a:srgbClr val="000000"/>
              </a:buClr>
              <a:buSzPct val="100000"/>
              <a:buFont typeface="Arial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sz="2000">
                <a:solidFill>
                  <a:srgbClr val="000000"/>
                </a:solidFill>
                <a:latin typeface="Calibri" pitchFamily="34" charset="0"/>
              </a:rPr>
              <a:t>Climbed in 1999 to average 7 first couple of years</a:t>
            </a:r>
          </a:p>
          <a:p>
            <a:pPr marL="798513" lvl="1" indent="-341313">
              <a:lnSpc>
                <a:spcPct val="90000"/>
              </a:lnSpc>
              <a:spcBef>
                <a:spcPts val="750"/>
              </a:spcBef>
              <a:buClr>
                <a:srgbClr val="000000"/>
              </a:buClr>
              <a:buSzPct val="100000"/>
              <a:buFont typeface="Arial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sz="2000">
                <a:solidFill>
                  <a:srgbClr val="000000"/>
                </a:solidFill>
                <a:latin typeface="Calibri" pitchFamily="34" charset="0"/>
              </a:rPr>
              <a:t>Starting 2003 support declined between zero and one with exception of transferring the machine learning from manufacturing work I led (equivalent of 3 people). </a:t>
            </a:r>
          </a:p>
          <a:p>
            <a:pPr marL="798513" lvl="1" indent="-341313">
              <a:lnSpc>
                <a:spcPct val="90000"/>
              </a:lnSpc>
              <a:spcBef>
                <a:spcPts val="750"/>
              </a:spcBef>
              <a:buClr>
                <a:srgbClr val="000000"/>
              </a:buClr>
              <a:buSzPct val="100000"/>
              <a:buFont typeface="Arial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sz="2000">
                <a:solidFill>
                  <a:srgbClr val="000000"/>
                </a:solidFill>
                <a:latin typeface="Calibri" pitchFamily="34" charset="0"/>
              </a:rPr>
              <a:t>Support  to zero the couple of years before Willow.</a:t>
            </a:r>
          </a:p>
          <a:p>
            <a:pPr marL="798513" lvl="1" indent="-341313">
              <a:lnSpc>
                <a:spcPct val="90000"/>
              </a:lnSpc>
              <a:spcBef>
                <a:spcPts val="750"/>
              </a:spcBef>
              <a:buClr>
                <a:srgbClr val="000000"/>
              </a:buClr>
              <a:buSzPct val="100000"/>
              <a:buFont typeface="Arial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sz="2000">
                <a:solidFill>
                  <a:srgbClr val="000000"/>
                </a:solidFill>
                <a:latin typeface="Calibri" pitchFamily="34" charset="0"/>
              </a:rPr>
              <a:t>5 people over the last year</a:t>
            </a:r>
          </a:p>
          <a:p>
            <a:pPr marL="341313" indent="-341313">
              <a:lnSpc>
                <a:spcPct val="90000"/>
              </a:lnSpc>
              <a:spcBef>
                <a:spcPts val="750"/>
              </a:spcBef>
              <a:buClr>
                <a:srgbClr val="000000"/>
              </a:buClr>
              <a:buSzPct val="100000"/>
              <a:buFont typeface="Arial" charset="0"/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US" sz="2000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114" name="Slide Number Placeholder 113"/>
          <p:cNvSpPr>
            <a:spLocks noGrp="1"/>
          </p:cNvSpPr>
          <p:nvPr>
            <p:ph type="sldNum" sz="quarter" idx="12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pPr algn="ctr">
              <a:defRPr/>
            </a:pPr>
            <a:fld id="{C421EB70-E65A-4EC1-99E7-91ECCAE82A02}" type="slidenum">
              <a:rPr lang="en-US"/>
              <a:pPr algn="ctr">
                <a:defRPr/>
              </a:pPr>
              <a:t>6</a:t>
            </a:fld>
            <a:endParaRPr lang="en-US" dirty="0"/>
          </a:p>
        </p:txBody>
      </p:sp>
      <p:pic>
        <p:nvPicPr>
          <p:cNvPr id="24602" name="Picture 114" descr="OpenCV_Logo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577850" cy="712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5" name="Title 1"/>
          <p:cNvSpPr>
            <a:spLocks noGrp="1"/>
          </p:cNvSpPr>
          <p:nvPr>
            <p:ph type="title"/>
          </p:nvPr>
        </p:nvSpPr>
        <p:spPr>
          <a:xfrm>
            <a:off x="1073150" y="-330200"/>
            <a:ext cx="8229600" cy="1143000"/>
          </a:xfrm>
        </p:spPr>
        <p:txBody>
          <a:bodyPr/>
          <a:lstStyle/>
          <a:p>
            <a:r>
              <a:rPr lang="en-US" sz="4000" smtClean="0"/>
              <a:t>Stereo … Depth from Triangulation</a:t>
            </a:r>
          </a:p>
        </p:txBody>
      </p:sp>
      <p:sp>
        <p:nvSpPr>
          <p:cNvPr id="103426" name="Content Placeholder 2"/>
          <p:cNvSpPr>
            <a:spLocks noGrp="1"/>
          </p:cNvSpPr>
          <p:nvPr>
            <p:ph idx="1"/>
          </p:nvPr>
        </p:nvSpPr>
        <p:spPr>
          <a:xfrm>
            <a:off x="457200" y="1300163"/>
            <a:ext cx="8229600" cy="4525962"/>
          </a:xfrm>
        </p:spPr>
        <p:txBody>
          <a:bodyPr/>
          <a:lstStyle/>
          <a:p>
            <a:r>
              <a:rPr lang="en-US" sz="2800" smtClean="0"/>
              <a:t>Involved topic, here we will just skim the basic geometry.</a:t>
            </a:r>
          </a:p>
          <a:p>
            <a:r>
              <a:rPr lang="en-US" sz="2800" smtClean="0"/>
              <a:t>Imagine two perfectly aligned image planes:</a:t>
            </a:r>
          </a:p>
        </p:txBody>
      </p:sp>
      <p:sp>
        <p:nvSpPr>
          <p:cNvPr id="103427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8DCB3BFC-4824-4D5D-8A92-9187D0D55B29}" type="slidenum">
              <a:rPr lang="en-US">
                <a:solidFill>
                  <a:schemeClr val="tx1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60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103428" name="Picture 2" descr="C:\Users\Gary Bradski\Projects\opencvbook\figs\incoming\12-4.g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9563" y="3295650"/>
            <a:ext cx="3333750" cy="3090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429" name="Picture 3" descr="C:\Users\Gary Bradski\Projects\opencvbook\figs\incoming\12-5_new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819650" y="3905250"/>
            <a:ext cx="3560763" cy="2481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430" name="TextBox 7"/>
          <p:cNvSpPr txBox="1">
            <a:spLocks noChangeArrowheads="1"/>
          </p:cNvSpPr>
          <p:nvPr/>
        </p:nvSpPr>
        <p:spPr bwMode="auto">
          <a:xfrm>
            <a:off x="4271963" y="3432175"/>
            <a:ext cx="4649787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alibri" pitchFamily="34" charset="0"/>
              </a:rPr>
              <a:t>Depth “Z” and disparity “d” are inversly related: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4210050" y="1687513"/>
            <a:ext cx="3325813" cy="976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16388" name="Title 1"/>
          <p:cNvSpPr>
            <a:spLocks noGrp="1"/>
          </p:cNvSpPr>
          <p:nvPr>
            <p:ph type="title"/>
          </p:nvPr>
        </p:nvSpPr>
        <p:spPr>
          <a:xfrm>
            <a:off x="501650" y="-344488"/>
            <a:ext cx="8229600" cy="1143001"/>
          </a:xfrm>
        </p:spPr>
        <p:txBody>
          <a:bodyPr/>
          <a:lstStyle/>
          <a:p>
            <a:r>
              <a:rPr lang="en-US" sz="4000" smtClean="0"/>
              <a:t>Stereo</a:t>
            </a:r>
          </a:p>
        </p:txBody>
      </p:sp>
      <p:sp>
        <p:nvSpPr>
          <p:cNvPr id="16389" name="Content Placeholder 2"/>
          <p:cNvSpPr>
            <a:spLocks noGrp="1"/>
          </p:cNvSpPr>
          <p:nvPr>
            <p:ph idx="1"/>
          </p:nvPr>
        </p:nvSpPr>
        <p:spPr>
          <a:xfrm>
            <a:off x="269875" y="625475"/>
            <a:ext cx="8694738" cy="4525963"/>
          </a:xfrm>
        </p:spPr>
        <p:txBody>
          <a:bodyPr/>
          <a:lstStyle/>
          <a:p>
            <a:r>
              <a:rPr lang="en-US" sz="2800" smtClean="0"/>
              <a:t>In aligned stereo, depth is from similar triangles:</a:t>
            </a:r>
          </a:p>
          <a:p>
            <a:endParaRPr lang="en-US" sz="2800" smtClean="0"/>
          </a:p>
          <a:p>
            <a:endParaRPr lang="en-US" sz="2800" smtClean="0"/>
          </a:p>
          <a:p>
            <a:endParaRPr lang="en-US" sz="2800" smtClean="0"/>
          </a:p>
          <a:p>
            <a:endParaRPr lang="en-US" sz="2800" smtClean="0"/>
          </a:p>
          <a:p>
            <a:r>
              <a:rPr lang="en-US" sz="2800" smtClean="0"/>
              <a:t>Problem: Cameras are almost impossible to align</a:t>
            </a:r>
          </a:p>
          <a:p>
            <a:r>
              <a:rPr lang="en-US" sz="2800" smtClean="0"/>
              <a:t>Solution: Mathematically align them:</a:t>
            </a:r>
          </a:p>
        </p:txBody>
      </p:sp>
      <p:sp>
        <p:nvSpPr>
          <p:cNvPr id="16390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059C0083-57F5-4F18-A359-1CD965F11609}" type="slidenum">
              <a:rPr lang="en-US">
                <a:solidFill>
                  <a:schemeClr val="tx1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61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16391" name="Picture 2" descr="C:\Users\Gary Bradski\Projects\opencvbook\figs\incoming\12-6_new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618163" y="4144963"/>
            <a:ext cx="2697162" cy="2208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92" name="Picture 2" descr="C:\Users\Gary Bradski\Projects\opencvbook\figs\incoming\12-4.gif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220788" y="1220788"/>
            <a:ext cx="2154237" cy="1995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16386" name="Object 3"/>
          <p:cNvGraphicFramePr>
            <a:graphicFrameLocks noChangeAspect="1"/>
          </p:cNvGraphicFramePr>
          <p:nvPr/>
        </p:nvGraphicFramePr>
        <p:xfrm>
          <a:off x="4340225" y="1831975"/>
          <a:ext cx="3078163" cy="685800"/>
        </p:xfrm>
        <a:graphic>
          <a:graphicData uri="http://schemas.openxmlformats.org/presentationml/2006/ole">
            <p:oleObj spid="_x0000_s16386" name="Equation" r:id="rId5" imgW="1993680" imgH="444240" progId="Equation.3">
              <p:embed/>
            </p:oleObj>
          </a:graphicData>
        </a:graphic>
      </p:graphicFrame>
      <p:pic>
        <p:nvPicPr>
          <p:cNvPr id="16393" name="Picture 4" descr="C:\Users\Gary Bradski\Projects\opencvbook\figs\incoming\12-7_moved.gif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979488" y="4378325"/>
            <a:ext cx="1963737" cy="2022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1" name="Straight Arrow Connector 10"/>
          <p:cNvCxnSpPr/>
          <p:nvPr/>
        </p:nvCxnSpPr>
        <p:spPr>
          <a:xfrm>
            <a:off x="3433763" y="5383213"/>
            <a:ext cx="1776412" cy="1587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95" name="TextBox 11"/>
          <p:cNvSpPr txBox="1">
            <a:spLocks noChangeArrowheads="1"/>
          </p:cNvSpPr>
          <p:nvPr/>
        </p:nvSpPr>
        <p:spPr bwMode="auto">
          <a:xfrm>
            <a:off x="5613400" y="6581775"/>
            <a:ext cx="3586163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>
                <a:latin typeface="Calibri" pitchFamily="34" charset="0"/>
              </a:rPr>
              <a:t>All: Gary Bradski and Adrian Kaehler: Learning OpenCV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497" name="Picture 2" descr="C:\Users\Gary Bradski\Projects\opencvbook\figs\incoming\12-11_new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468813" y="2203450"/>
            <a:ext cx="4675187" cy="4443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6498" name="Title 1"/>
          <p:cNvSpPr>
            <a:spLocks noGrp="1"/>
          </p:cNvSpPr>
          <p:nvPr>
            <p:ph type="title"/>
          </p:nvPr>
        </p:nvSpPr>
        <p:spPr>
          <a:xfrm>
            <a:off x="457200" y="-347663"/>
            <a:ext cx="8229600" cy="1143001"/>
          </a:xfrm>
        </p:spPr>
        <p:txBody>
          <a:bodyPr/>
          <a:lstStyle/>
          <a:p>
            <a:r>
              <a:rPr lang="en-US" sz="4000" smtClean="0"/>
              <a:t>Stereo Rectification</a:t>
            </a:r>
          </a:p>
        </p:txBody>
      </p:sp>
      <p:sp>
        <p:nvSpPr>
          <p:cNvPr id="106499" name="Content Placeholder 2"/>
          <p:cNvSpPr>
            <a:spLocks noGrp="1"/>
          </p:cNvSpPr>
          <p:nvPr>
            <p:ph idx="1"/>
          </p:nvPr>
        </p:nvSpPr>
        <p:spPr>
          <a:xfrm>
            <a:off x="333375" y="647700"/>
            <a:ext cx="8229600" cy="4525963"/>
          </a:xfrm>
        </p:spPr>
        <p:txBody>
          <a:bodyPr/>
          <a:lstStyle/>
          <a:p>
            <a:r>
              <a:rPr lang="en-US" sz="2800" smtClean="0"/>
              <a:t>Algorithm steps are shown at right:</a:t>
            </a:r>
          </a:p>
          <a:p>
            <a:r>
              <a:rPr lang="en-US" sz="2800" smtClean="0"/>
              <a:t>Goal:</a:t>
            </a:r>
          </a:p>
          <a:p>
            <a:pPr lvl="1"/>
            <a:r>
              <a:rPr lang="en-US" sz="2400" smtClean="0"/>
              <a:t>Each row of the image contains the same world points</a:t>
            </a:r>
          </a:p>
          <a:p>
            <a:pPr lvl="1"/>
            <a:r>
              <a:rPr lang="en-US" sz="2400" smtClean="0"/>
              <a:t>“Epipolar constraint”</a:t>
            </a:r>
          </a:p>
          <a:p>
            <a:endParaRPr lang="en-US" sz="280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5B2E63C-D8F9-4979-85F5-E401759D9CE0}" type="slidenum">
              <a:rPr lang="en-US"/>
              <a:pPr>
                <a:defRPr/>
              </a:pPr>
              <a:t>62</a:t>
            </a:fld>
            <a:endParaRPr lang="en-US"/>
          </a:p>
        </p:txBody>
      </p:sp>
      <p:pic>
        <p:nvPicPr>
          <p:cNvPr id="106501" name="Picture 3" descr="C:\Users\Gary Bradski\Projects\opencvbook\figs\incoming\12-12_moved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1925" y="3321050"/>
            <a:ext cx="4090988" cy="3089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6502" name="TextBox 8"/>
          <p:cNvSpPr txBox="1">
            <a:spLocks noChangeArrowheads="1"/>
          </p:cNvSpPr>
          <p:nvPr/>
        </p:nvSpPr>
        <p:spPr bwMode="auto">
          <a:xfrm>
            <a:off x="219075" y="2914650"/>
            <a:ext cx="3779838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 u="sng">
                <a:solidFill>
                  <a:schemeClr val="bg1"/>
                </a:solidFill>
                <a:latin typeface="Calibri" pitchFamily="34" charset="0"/>
              </a:rPr>
              <a:t>Result</a:t>
            </a:r>
            <a:r>
              <a:rPr lang="en-US">
                <a:solidFill>
                  <a:schemeClr val="bg1"/>
                </a:solidFill>
                <a:latin typeface="Calibri" pitchFamily="34" charset="0"/>
              </a:rPr>
              <a:t>: Epipolar alignment of features:</a:t>
            </a:r>
          </a:p>
        </p:txBody>
      </p:sp>
      <p:sp>
        <p:nvSpPr>
          <p:cNvPr id="106503" name="TextBox 9"/>
          <p:cNvSpPr txBox="1">
            <a:spLocks noChangeArrowheads="1"/>
          </p:cNvSpPr>
          <p:nvPr/>
        </p:nvSpPr>
        <p:spPr bwMode="auto">
          <a:xfrm>
            <a:off x="0" y="6581775"/>
            <a:ext cx="3586163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>
                <a:solidFill>
                  <a:schemeClr val="bg1"/>
                </a:solidFill>
                <a:latin typeface="Calibri" pitchFamily="34" charset="0"/>
              </a:rPr>
              <a:t>All: Gary Bradski and Adrian Kaehler: Learning OpenCV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5E9EFF"/>
            </a:gs>
            <a:gs pos="39999">
              <a:srgbClr val="85C2FF"/>
            </a:gs>
            <a:gs pos="70000">
              <a:srgbClr val="C4D6EB"/>
            </a:gs>
            <a:gs pos="100000">
              <a:srgbClr val="FFEBFA"/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smtClean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38263" y="1185863"/>
            <a:ext cx="6967537" cy="4524375"/>
          </a:xfrm>
        </p:spPr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 err="1" smtClean="0">
                <a:solidFill>
                  <a:schemeClr val="bg1">
                    <a:lumMod val="85000"/>
                  </a:schemeClr>
                </a:solidFill>
              </a:rPr>
              <a:t>OpenCV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 Overview</a:t>
            </a:r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 err="1" smtClean="0">
                <a:solidFill>
                  <a:schemeClr val="bg1">
                    <a:lumMod val="85000"/>
                  </a:schemeClr>
                </a:solidFill>
              </a:rPr>
              <a:t>Cheatsheet</a:t>
            </a:r>
            <a:endParaRPr lang="en-US" dirty="0" smtClean="0">
              <a:solidFill>
                <a:schemeClr val="bg1">
                  <a:lumMod val="85000"/>
                </a:schemeClr>
              </a:solidFill>
            </a:endParaRPr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Simple Programs</a:t>
            </a:r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Tour</a:t>
            </a:r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 smtClean="0"/>
              <a:t>Features2D</a:t>
            </a:r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Applications</a:t>
            </a:r>
          </a:p>
        </p:txBody>
      </p:sp>
      <p:sp>
        <p:nvSpPr>
          <p:cNvPr id="1024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Gary Bradski, 2009</a:t>
            </a:r>
          </a:p>
        </p:txBody>
      </p:sp>
      <p:sp>
        <p:nvSpPr>
          <p:cNvPr id="1024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E9E6EE-F199-4958-85AA-A4355A3D33FA}" type="slidenum">
              <a:rPr lang="en-US"/>
              <a:pPr>
                <a:defRPr/>
              </a:pPr>
              <a:t>63</a:t>
            </a:fld>
            <a:endParaRPr lang="en-US"/>
          </a:p>
        </p:txBody>
      </p:sp>
      <p:sp>
        <p:nvSpPr>
          <p:cNvPr id="10246" name="Rectangle 5"/>
          <p:cNvSpPr>
            <a:spLocks noChangeArrowheads="1"/>
          </p:cNvSpPr>
          <p:nvPr/>
        </p:nvSpPr>
        <p:spPr bwMode="auto">
          <a:xfrm>
            <a:off x="1066800" y="2997200"/>
            <a:ext cx="5659438" cy="436563"/>
          </a:xfrm>
          <a:prstGeom prst="rect">
            <a:avLst/>
          </a:prstGeom>
          <a:solidFill>
            <a:srgbClr val="00B0F0">
              <a:alpha val="27843"/>
            </a:srgb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>
              <a:buClr>
                <a:srgbClr val="000000"/>
              </a:buClr>
              <a:buSzPct val="100000"/>
              <a:buFont typeface="Calibri" pitchFamily="34" charset="0"/>
              <a:buNone/>
            </a:pPr>
            <a:endParaRPr lang="ru-RU">
              <a:latin typeface="Calibri" pitchFamily="34" charset="0"/>
            </a:endParaRPr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3.05273E-6 L -1.66667E-6 0.0904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02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6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Features2d contents</a:t>
            </a:r>
            <a:endParaRPr lang="ru-RU" smtClean="0"/>
          </a:p>
        </p:txBody>
      </p:sp>
      <p:sp>
        <p:nvSpPr>
          <p:cNvPr id="108546" name="Content Placeholder 5"/>
          <p:cNvSpPr>
            <a:spLocks noGrp="1"/>
          </p:cNvSpPr>
          <p:nvPr>
            <p:ph idx="1"/>
          </p:nvPr>
        </p:nvSpPr>
        <p:spPr>
          <a:xfrm>
            <a:off x="500063" y="1171575"/>
            <a:ext cx="1900237" cy="685800"/>
          </a:xfrm>
        </p:spPr>
        <p:txBody>
          <a:bodyPr/>
          <a:lstStyle/>
          <a:p>
            <a:pPr>
              <a:buFont typeface="Arial" charset="0"/>
              <a:buNone/>
            </a:pPr>
            <a:r>
              <a:rPr lang="en-US" smtClean="0"/>
              <a:t>Detection</a:t>
            </a:r>
            <a:endParaRPr lang="ru-RU" smtClean="0"/>
          </a:p>
        </p:txBody>
      </p:sp>
      <p:pic>
        <p:nvPicPr>
          <p:cNvPr id="108547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1500" y="1857375"/>
            <a:ext cx="1609725" cy="1617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8548" name="Content Placeholder 5"/>
          <p:cNvSpPr txBox="1">
            <a:spLocks/>
          </p:cNvSpPr>
          <p:nvPr/>
        </p:nvSpPr>
        <p:spPr bwMode="auto">
          <a:xfrm>
            <a:off x="500063" y="3571875"/>
            <a:ext cx="2571750" cy="285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Font typeface="Arial" charset="0"/>
              <a:buNone/>
            </a:pPr>
            <a:r>
              <a:rPr lang="en-US" sz="2400">
                <a:latin typeface="Calibri" pitchFamily="34" charset="0"/>
              </a:rPr>
              <a:t>Detectors available</a:t>
            </a:r>
          </a:p>
          <a:p>
            <a:pPr marL="342900" indent="-342900">
              <a:spcBef>
                <a:spcPct val="20000"/>
              </a:spcBef>
              <a:buFont typeface="Arial" charset="0"/>
              <a:buChar char="•"/>
            </a:pPr>
            <a:r>
              <a:rPr lang="en-US">
                <a:latin typeface="Calibri" pitchFamily="34" charset="0"/>
              </a:rPr>
              <a:t>SIFT</a:t>
            </a:r>
          </a:p>
          <a:p>
            <a:pPr marL="342900" indent="-342900">
              <a:spcBef>
                <a:spcPct val="20000"/>
              </a:spcBef>
              <a:buFont typeface="Arial" charset="0"/>
              <a:buChar char="•"/>
            </a:pPr>
            <a:r>
              <a:rPr lang="en-US">
                <a:latin typeface="Calibri" pitchFamily="34" charset="0"/>
              </a:rPr>
              <a:t>SURF</a:t>
            </a:r>
          </a:p>
          <a:p>
            <a:pPr marL="342900" indent="-342900">
              <a:spcBef>
                <a:spcPct val="20000"/>
              </a:spcBef>
              <a:buFont typeface="Arial" charset="0"/>
              <a:buChar char="•"/>
            </a:pPr>
            <a:r>
              <a:rPr lang="en-US">
                <a:latin typeface="Calibri" pitchFamily="34" charset="0"/>
              </a:rPr>
              <a:t>FAST</a:t>
            </a:r>
          </a:p>
          <a:p>
            <a:pPr marL="342900" indent="-342900">
              <a:spcBef>
                <a:spcPct val="20000"/>
              </a:spcBef>
              <a:buFont typeface="Arial" charset="0"/>
              <a:buChar char="•"/>
            </a:pPr>
            <a:r>
              <a:rPr lang="en-US">
                <a:latin typeface="Calibri" pitchFamily="34" charset="0"/>
              </a:rPr>
              <a:t>STAR</a:t>
            </a:r>
          </a:p>
          <a:p>
            <a:pPr marL="342900" indent="-342900">
              <a:spcBef>
                <a:spcPct val="20000"/>
              </a:spcBef>
              <a:buFont typeface="Arial" charset="0"/>
              <a:buChar char="•"/>
            </a:pPr>
            <a:r>
              <a:rPr lang="en-US">
                <a:latin typeface="Calibri" pitchFamily="34" charset="0"/>
              </a:rPr>
              <a:t>MSER</a:t>
            </a:r>
          </a:p>
          <a:p>
            <a:pPr marL="342900" indent="-342900">
              <a:spcBef>
                <a:spcPct val="20000"/>
              </a:spcBef>
              <a:buFont typeface="Arial" charset="0"/>
              <a:buChar char="•"/>
            </a:pPr>
            <a:r>
              <a:rPr lang="en-US">
                <a:latin typeface="Calibri" pitchFamily="34" charset="0"/>
              </a:rPr>
              <a:t>HARRIS</a:t>
            </a:r>
          </a:p>
          <a:p>
            <a:pPr marL="342900" indent="-342900">
              <a:spcBef>
                <a:spcPct val="20000"/>
              </a:spcBef>
              <a:buFont typeface="Arial" charset="0"/>
              <a:buChar char="•"/>
            </a:pPr>
            <a:r>
              <a:rPr lang="en-US">
                <a:latin typeface="Calibri" pitchFamily="34" charset="0"/>
              </a:rPr>
              <a:t>GFTT (Good Features To Track)</a:t>
            </a:r>
            <a:endParaRPr lang="ru-RU">
              <a:latin typeface="Calibri" pitchFamily="34" charset="0"/>
            </a:endParaRPr>
          </a:p>
        </p:txBody>
      </p:sp>
      <p:sp>
        <p:nvSpPr>
          <p:cNvPr id="108549" name="Content Placeholder 5"/>
          <p:cNvSpPr txBox="1">
            <a:spLocks/>
          </p:cNvSpPr>
          <p:nvPr/>
        </p:nvSpPr>
        <p:spPr bwMode="auto">
          <a:xfrm>
            <a:off x="3286125" y="1214438"/>
            <a:ext cx="2185988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Font typeface="Arial" charset="0"/>
              <a:buNone/>
            </a:pPr>
            <a:r>
              <a:rPr lang="en-US" sz="3200">
                <a:latin typeface="Calibri" pitchFamily="34" charset="0"/>
              </a:rPr>
              <a:t>Description</a:t>
            </a:r>
            <a:endParaRPr lang="ru-RU" sz="3200">
              <a:latin typeface="Calibri" pitchFamily="34" charset="0"/>
            </a:endParaRPr>
          </a:p>
        </p:txBody>
      </p:sp>
      <p:pic>
        <p:nvPicPr>
          <p:cNvPr id="108550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643313" y="1857375"/>
            <a:ext cx="1571625" cy="154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8551" name="Content Placeholder 5"/>
          <p:cNvSpPr txBox="1">
            <a:spLocks/>
          </p:cNvSpPr>
          <p:nvPr/>
        </p:nvSpPr>
        <p:spPr bwMode="auto">
          <a:xfrm>
            <a:off x="3286125" y="3581400"/>
            <a:ext cx="2786063" cy="285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Font typeface="Arial" charset="0"/>
              <a:buNone/>
            </a:pPr>
            <a:r>
              <a:rPr lang="en-US" sz="2400">
                <a:latin typeface="Calibri" pitchFamily="34" charset="0"/>
              </a:rPr>
              <a:t>Descriptors available</a:t>
            </a:r>
          </a:p>
          <a:p>
            <a:pPr marL="342900" indent="-342900">
              <a:spcBef>
                <a:spcPct val="20000"/>
              </a:spcBef>
              <a:buFont typeface="Arial" charset="0"/>
              <a:buChar char="•"/>
            </a:pPr>
            <a:r>
              <a:rPr lang="en-US">
                <a:latin typeface="Calibri" pitchFamily="34" charset="0"/>
              </a:rPr>
              <a:t>SIFT</a:t>
            </a:r>
          </a:p>
          <a:p>
            <a:pPr marL="342900" indent="-342900">
              <a:spcBef>
                <a:spcPct val="20000"/>
              </a:spcBef>
              <a:buFont typeface="Arial" charset="0"/>
              <a:buChar char="•"/>
            </a:pPr>
            <a:r>
              <a:rPr lang="en-US">
                <a:latin typeface="Calibri" pitchFamily="34" charset="0"/>
              </a:rPr>
              <a:t>SURF</a:t>
            </a:r>
          </a:p>
          <a:p>
            <a:pPr marL="342900" indent="-342900">
              <a:spcBef>
                <a:spcPct val="20000"/>
              </a:spcBef>
              <a:buFont typeface="Arial" charset="0"/>
              <a:buChar char="•"/>
            </a:pPr>
            <a:r>
              <a:rPr lang="en-US">
                <a:latin typeface="Calibri" pitchFamily="34" charset="0"/>
              </a:rPr>
              <a:t>Calonder</a:t>
            </a:r>
          </a:p>
          <a:p>
            <a:pPr marL="342900" indent="-342900">
              <a:spcBef>
                <a:spcPct val="20000"/>
              </a:spcBef>
              <a:buFont typeface="Arial" charset="0"/>
              <a:buChar char="•"/>
            </a:pPr>
            <a:r>
              <a:rPr lang="en-US">
                <a:latin typeface="Calibri" pitchFamily="34" charset="0"/>
              </a:rPr>
              <a:t>Ferns</a:t>
            </a:r>
          </a:p>
          <a:p>
            <a:pPr marL="342900" indent="-342900">
              <a:spcBef>
                <a:spcPct val="20000"/>
              </a:spcBef>
              <a:buFont typeface="Arial" charset="0"/>
              <a:buChar char="•"/>
            </a:pPr>
            <a:r>
              <a:rPr lang="en-US">
                <a:latin typeface="Calibri" pitchFamily="34" charset="0"/>
              </a:rPr>
              <a:t>One way</a:t>
            </a:r>
            <a:endParaRPr lang="ru-RU">
              <a:latin typeface="Calibri" pitchFamily="34" charset="0"/>
            </a:endParaRPr>
          </a:p>
        </p:txBody>
      </p:sp>
      <p:sp>
        <p:nvSpPr>
          <p:cNvPr id="108552" name="Content Placeholder 5"/>
          <p:cNvSpPr txBox="1">
            <a:spLocks/>
          </p:cNvSpPr>
          <p:nvPr/>
        </p:nvSpPr>
        <p:spPr bwMode="auto">
          <a:xfrm>
            <a:off x="6286500" y="1214438"/>
            <a:ext cx="2185988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Font typeface="Arial" charset="0"/>
              <a:buNone/>
            </a:pPr>
            <a:r>
              <a:rPr lang="en-US" sz="3200">
                <a:latin typeface="Calibri" pitchFamily="34" charset="0"/>
              </a:rPr>
              <a:t>Matching</a:t>
            </a:r>
            <a:endParaRPr lang="ru-RU" sz="3200">
              <a:latin typeface="Calibri" pitchFamily="34" charset="0"/>
            </a:endParaRPr>
          </a:p>
        </p:txBody>
      </p:sp>
      <p:sp>
        <p:nvSpPr>
          <p:cNvPr id="108553" name="Content Placeholder 5"/>
          <p:cNvSpPr txBox="1">
            <a:spLocks/>
          </p:cNvSpPr>
          <p:nvPr/>
        </p:nvSpPr>
        <p:spPr bwMode="auto">
          <a:xfrm>
            <a:off x="6357938" y="2168525"/>
            <a:ext cx="2571750" cy="3743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Font typeface="Arial" charset="0"/>
              <a:buNone/>
            </a:pPr>
            <a:r>
              <a:rPr lang="en-US" sz="2400">
                <a:latin typeface="Calibri" pitchFamily="34" charset="0"/>
              </a:rPr>
              <a:t>Matchers available</a:t>
            </a:r>
          </a:p>
          <a:p>
            <a:pPr marL="342900" indent="-342900">
              <a:spcBef>
                <a:spcPct val="20000"/>
              </a:spcBef>
              <a:buFont typeface="Arial" charset="0"/>
              <a:buChar char="•"/>
            </a:pPr>
            <a:r>
              <a:rPr lang="en-US">
                <a:latin typeface="Calibri" pitchFamily="34" charset="0"/>
              </a:rPr>
              <a:t>BruteForce</a:t>
            </a:r>
          </a:p>
          <a:p>
            <a:pPr marL="342900" indent="-342900">
              <a:spcBef>
                <a:spcPct val="20000"/>
              </a:spcBef>
              <a:buFont typeface="Arial" charset="0"/>
              <a:buChar char="•"/>
            </a:pPr>
            <a:r>
              <a:rPr lang="en-US">
                <a:latin typeface="Calibri" pitchFamily="34" charset="0"/>
              </a:rPr>
              <a:t>FlannBased</a:t>
            </a:r>
          </a:p>
          <a:p>
            <a:pPr marL="342900" indent="-342900">
              <a:spcBef>
                <a:spcPct val="20000"/>
              </a:spcBef>
              <a:buFont typeface="Arial" charset="0"/>
              <a:buChar char="•"/>
            </a:pPr>
            <a:r>
              <a:rPr lang="en-US">
                <a:latin typeface="Calibri" pitchFamily="34" charset="0"/>
              </a:rPr>
              <a:t>BOW</a:t>
            </a:r>
          </a:p>
          <a:p>
            <a:pPr marL="342900" indent="-342900">
              <a:spcBef>
                <a:spcPct val="20000"/>
              </a:spcBef>
              <a:buFont typeface="Arial" charset="0"/>
              <a:buChar char="•"/>
            </a:pPr>
            <a:endParaRPr lang="en-US">
              <a:latin typeface="Calibri" pitchFamily="34" charset="0"/>
            </a:endParaRPr>
          </a:p>
          <a:p>
            <a:pPr marL="342900" indent="-342900">
              <a:spcBef>
                <a:spcPct val="20000"/>
              </a:spcBef>
            </a:pPr>
            <a:r>
              <a:rPr lang="en-US" sz="2400">
                <a:solidFill>
                  <a:srgbClr val="000000"/>
                </a:solidFill>
                <a:latin typeface="Calibri" pitchFamily="34" charset="0"/>
              </a:rPr>
              <a:t>Matches filters </a:t>
            </a:r>
          </a:p>
          <a:p>
            <a:pPr marL="342900" indent="-342900">
              <a:spcBef>
                <a:spcPct val="20000"/>
              </a:spcBef>
            </a:pPr>
            <a:r>
              <a:rPr lang="en-US">
                <a:solidFill>
                  <a:srgbClr val="000000"/>
                </a:solidFill>
                <a:latin typeface="Calibri" pitchFamily="34" charset="0"/>
              </a:rPr>
              <a:t>(under construction)</a:t>
            </a:r>
          </a:p>
          <a:p>
            <a:pPr marL="342900" indent="-342900">
              <a:spcBef>
                <a:spcPct val="20000"/>
              </a:spcBef>
              <a:buFont typeface="Arial" charset="0"/>
              <a:buChar char="•"/>
            </a:pPr>
            <a:r>
              <a:rPr lang="en-US">
                <a:solidFill>
                  <a:srgbClr val="000000"/>
                </a:solidFill>
                <a:latin typeface="Calibri" pitchFamily="34" charset="0"/>
              </a:rPr>
              <a:t>Cross check</a:t>
            </a:r>
          </a:p>
          <a:p>
            <a:pPr marL="342900" indent="-342900">
              <a:spcBef>
                <a:spcPct val="20000"/>
              </a:spcBef>
              <a:buFont typeface="Arial" charset="0"/>
              <a:buChar char="•"/>
            </a:pPr>
            <a:r>
              <a:rPr lang="en-US">
                <a:solidFill>
                  <a:srgbClr val="000000"/>
                </a:solidFill>
                <a:latin typeface="Calibri" pitchFamily="34" charset="0"/>
              </a:rPr>
              <a:t>Ratio check</a:t>
            </a:r>
          </a:p>
          <a:p>
            <a:pPr marL="342900" indent="-342900">
              <a:spcBef>
                <a:spcPct val="20000"/>
              </a:spcBef>
              <a:buFont typeface="Arial" charset="0"/>
              <a:buChar char="•"/>
            </a:pPr>
            <a:endParaRPr lang="en-US">
              <a:solidFill>
                <a:srgbClr val="000000"/>
              </a:solidFill>
              <a:latin typeface="Calibri" pitchFamily="34" charset="0"/>
            </a:endParaRPr>
          </a:p>
          <a:p>
            <a:pPr marL="342900" indent="-342900">
              <a:spcBef>
                <a:spcPct val="20000"/>
              </a:spcBef>
            </a:pPr>
            <a:endParaRPr lang="ru-RU"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6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Detector interfaces</a:t>
            </a:r>
            <a:endParaRPr lang="ru-RU" smtClean="0"/>
          </a:p>
        </p:txBody>
      </p:sp>
      <p:sp>
        <p:nvSpPr>
          <p:cNvPr id="109570" name="Content Placeholder 7"/>
          <p:cNvSpPr>
            <a:spLocks noGrp="1"/>
          </p:cNvSpPr>
          <p:nvPr>
            <p:ph idx="1"/>
          </p:nvPr>
        </p:nvSpPr>
        <p:spPr>
          <a:xfrm>
            <a:off x="457200" y="1357313"/>
            <a:ext cx="8229600" cy="5572125"/>
          </a:xfrm>
        </p:spPr>
        <p:txBody>
          <a:bodyPr/>
          <a:lstStyle/>
          <a:p>
            <a:pPr>
              <a:spcBef>
                <a:spcPct val="0"/>
              </a:spcBef>
              <a:buFont typeface="Arial" charset="0"/>
              <a:buNone/>
            </a:pPr>
            <a:r>
              <a:rPr lang="en-US" sz="1800" smtClean="0"/>
              <a:t>class FeatureDetector</a:t>
            </a:r>
          </a:p>
          <a:p>
            <a:pPr>
              <a:spcBef>
                <a:spcPct val="0"/>
              </a:spcBef>
              <a:buFont typeface="Arial" charset="0"/>
              <a:buNone/>
            </a:pPr>
            <a:r>
              <a:rPr lang="ru-RU" sz="1800" smtClean="0"/>
              <a:t>{</a:t>
            </a:r>
          </a:p>
          <a:p>
            <a:pPr>
              <a:spcBef>
                <a:spcPct val="0"/>
              </a:spcBef>
              <a:buFont typeface="Arial" charset="0"/>
              <a:buNone/>
            </a:pPr>
            <a:r>
              <a:rPr lang="en-US" sz="1800" smtClean="0"/>
              <a:t>public:</a:t>
            </a:r>
          </a:p>
          <a:p>
            <a:pPr>
              <a:spcBef>
                <a:spcPct val="0"/>
              </a:spcBef>
              <a:buFont typeface="Arial" charset="0"/>
              <a:buNone/>
            </a:pPr>
            <a:r>
              <a:rPr lang="en-US" sz="1800" smtClean="0"/>
              <a:t>    virtual ~FeatureDetector() {}</a:t>
            </a:r>
          </a:p>
          <a:p>
            <a:pPr>
              <a:spcBef>
                <a:spcPct val="0"/>
              </a:spcBef>
              <a:buFont typeface="Arial" charset="0"/>
              <a:buNone/>
            </a:pPr>
            <a:r>
              <a:rPr lang="ru-RU" sz="1800" smtClean="0"/>
              <a:t>    </a:t>
            </a:r>
          </a:p>
          <a:p>
            <a:pPr>
              <a:spcBef>
                <a:spcPct val="0"/>
              </a:spcBef>
              <a:buFont typeface="Arial" charset="0"/>
              <a:buNone/>
            </a:pPr>
            <a:r>
              <a:rPr lang="ru-RU" sz="1800" smtClean="0"/>
              <a:t>    /</a:t>
            </a:r>
            <a:r>
              <a:rPr lang="en-US" sz="1800" smtClean="0"/>
              <a:t>/ Detect keypoints in an image.</a:t>
            </a:r>
          </a:p>
          <a:p>
            <a:pPr>
              <a:spcBef>
                <a:spcPct val="0"/>
              </a:spcBef>
              <a:buFont typeface="Arial" charset="0"/>
              <a:buNone/>
            </a:pPr>
            <a:r>
              <a:rPr lang="en-US" sz="1800" smtClean="0"/>
              <a:t>    virtual void detect( const Mat&amp; image, vector&lt;KeyPoint&gt;&amp; keypoints, </a:t>
            </a:r>
          </a:p>
          <a:p>
            <a:pPr>
              <a:spcBef>
                <a:spcPct val="0"/>
              </a:spcBef>
              <a:buFont typeface="Arial" charset="0"/>
              <a:buNone/>
            </a:pPr>
            <a:r>
              <a:rPr lang="en-US" sz="1800" smtClean="0"/>
              <a:t>                                       const Mat&amp; mask=Mat() ) const = 0;</a:t>
            </a:r>
          </a:p>
          <a:p>
            <a:pPr>
              <a:spcBef>
                <a:spcPct val="0"/>
              </a:spcBef>
              <a:buFont typeface="Arial" charset="0"/>
              <a:buNone/>
            </a:pPr>
            <a:r>
              <a:rPr lang="ru-RU" sz="1800" smtClean="0"/>
              <a:t>    /</a:t>
            </a:r>
            <a:r>
              <a:rPr lang="en-US" sz="1800" smtClean="0"/>
              <a:t>/ Detect keypoints in an image set.</a:t>
            </a:r>
          </a:p>
          <a:p>
            <a:pPr>
              <a:spcBef>
                <a:spcPct val="0"/>
              </a:spcBef>
              <a:buFont typeface="Arial" charset="0"/>
              <a:buNone/>
            </a:pPr>
            <a:r>
              <a:rPr lang="en-US" sz="1800" smtClean="0"/>
              <a:t>    void detect( const vector&lt;Mat&gt;&amp; imageCollection, </a:t>
            </a:r>
          </a:p>
          <a:p>
            <a:pPr>
              <a:spcBef>
                <a:spcPct val="0"/>
              </a:spcBef>
              <a:buFont typeface="Arial" charset="0"/>
              <a:buNone/>
            </a:pPr>
            <a:r>
              <a:rPr lang="en-US" sz="1800" smtClean="0"/>
              <a:t>                          vector&lt;vector&lt;KeyPoint&gt; &gt;&amp; pointCollection, </a:t>
            </a:r>
          </a:p>
          <a:p>
            <a:pPr>
              <a:spcBef>
                <a:spcPct val="0"/>
              </a:spcBef>
              <a:buFont typeface="Arial" charset="0"/>
              <a:buNone/>
            </a:pPr>
            <a:r>
              <a:rPr lang="en-US" sz="1800" smtClean="0"/>
              <a:t>                          const vector&lt;Mat&gt;&amp; masks=vector&lt;Mat&gt;() ) const;</a:t>
            </a:r>
          </a:p>
          <a:p>
            <a:pPr>
              <a:spcBef>
                <a:spcPct val="0"/>
              </a:spcBef>
            </a:pPr>
            <a:endParaRPr lang="ru-RU" sz="1800" smtClean="0"/>
          </a:p>
          <a:p>
            <a:pPr>
              <a:spcBef>
                <a:spcPct val="0"/>
              </a:spcBef>
              <a:buFont typeface="Arial" charset="0"/>
              <a:buNone/>
            </a:pPr>
            <a:r>
              <a:rPr lang="en-US" sz="1800" smtClean="0"/>
              <a:t>    virtual void read( const FileNode&amp; fn ) {}</a:t>
            </a:r>
          </a:p>
          <a:p>
            <a:pPr>
              <a:spcBef>
                <a:spcPct val="0"/>
              </a:spcBef>
              <a:buFont typeface="Arial" charset="0"/>
              <a:buNone/>
            </a:pPr>
            <a:r>
              <a:rPr lang="en-US" sz="1800" smtClean="0"/>
              <a:t>    virtual void write( FileStorage&amp; fs ) const {}</a:t>
            </a:r>
          </a:p>
          <a:p>
            <a:pPr>
              <a:spcBef>
                <a:spcPct val="0"/>
              </a:spcBef>
            </a:pPr>
            <a:endParaRPr lang="ru-RU" sz="1800" smtClean="0"/>
          </a:p>
          <a:p>
            <a:pPr>
              <a:spcBef>
                <a:spcPct val="0"/>
              </a:spcBef>
              <a:buFont typeface="Arial" charset="0"/>
              <a:buNone/>
            </a:pPr>
            <a:r>
              <a:rPr lang="en-US" sz="1800" smtClean="0"/>
              <a:t>protected:</a:t>
            </a:r>
          </a:p>
          <a:p>
            <a:pPr>
              <a:spcBef>
                <a:spcPct val="0"/>
              </a:spcBef>
              <a:buFont typeface="Arial" charset="0"/>
              <a:buNone/>
            </a:pPr>
            <a:r>
              <a:rPr lang="en-US" sz="1800" smtClean="0"/>
              <a:t>…</a:t>
            </a:r>
          </a:p>
          <a:p>
            <a:pPr>
              <a:spcBef>
                <a:spcPct val="0"/>
              </a:spcBef>
              <a:buFont typeface="Arial" charset="0"/>
              <a:buNone/>
            </a:pPr>
            <a:r>
              <a:rPr lang="en-US" sz="1800" smtClean="0"/>
              <a:t>};</a:t>
            </a:r>
            <a:endParaRPr lang="ru-RU" sz="180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Creating a detector</a:t>
            </a:r>
            <a:endParaRPr lang="ru-RU" smtClean="0"/>
          </a:p>
        </p:txBody>
      </p:sp>
      <p:sp>
        <p:nvSpPr>
          <p:cNvPr id="110594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Statically</a:t>
            </a:r>
          </a:p>
          <a:p>
            <a:pPr lvl="1">
              <a:buFont typeface="Arial" charset="0"/>
              <a:buNone/>
            </a:pPr>
            <a:r>
              <a:rPr lang="en-US" smtClean="0"/>
              <a:t>SurfFeatureDetector detector;</a:t>
            </a:r>
          </a:p>
          <a:p>
            <a:r>
              <a:rPr lang="en-US" smtClean="0"/>
              <a:t>Using class factory</a:t>
            </a:r>
          </a:p>
          <a:p>
            <a:pPr lvl="1">
              <a:buFont typeface="Arial" charset="0"/>
              <a:buNone/>
            </a:pPr>
            <a:r>
              <a:rPr lang="en-US" smtClean="0"/>
              <a:t>cv::Ptr&lt;FeatureDetector&gt; detector = createFeatureDetector(“SURF”);</a:t>
            </a:r>
          </a:p>
          <a:p>
            <a:pPr lvl="1">
              <a:buFont typeface="Arial" charset="0"/>
              <a:buNone/>
            </a:pPr>
            <a:endParaRPr lang="ru-RU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Running detector</a:t>
            </a:r>
            <a:endParaRPr lang="ru-RU" smtClean="0"/>
          </a:p>
        </p:txBody>
      </p:sp>
      <p:sp>
        <p:nvSpPr>
          <p:cNvPr id="111618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smtClean="0"/>
              <a:t>Mat img = imread( "test.png" );</a:t>
            </a:r>
          </a:p>
          <a:p>
            <a:pPr>
              <a:buFont typeface="Arial" charset="0"/>
              <a:buNone/>
            </a:pPr>
            <a:r>
              <a:rPr lang="en-US" smtClean="0"/>
              <a:t>vector&lt;KeyPoint&gt; keypoints;</a:t>
            </a:r>
          </a:p>
          <a:p>
            <a:pPr>
              <a:buFont typeface="Arial" charset="0"/>
              <a:buNone/>
            </a:pPr>
            <a:r>
              <a:rPr lang="en-US" smtClean="0"/>
              <a:t>    </a:t>
            </a:r>
          </a:p>
          <a:p>
            <a:pPr>
              <a:buFont typeface="Arial" charset="0"/>
              <a:buNone/>
            </a:pPr>
            <a:r>
              <a:rPr lang="en-US" smtClean="0"/>
              <a:t>SurfFeatureDetector detector;</a:t>
            </a:r>
          </a:p>
          <a:p>
            <a:pPr>
              <a:buFont typeface="Arial" charset="0"/>
              <a:buNone/>
            </a:pPr>
            <a:r>
              <a:rPr lang="en-US" smtClean="0"/>
              <a:t>detector.detect( img, keypoints );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Descriptor interfaces</a:t>
            </a:r>
            <a:endParaRPr lang="ru-RU" smtClean="0"/>
          </a:p>
        </p:txBody>
      </p:sp>
      <p:sp>
        <p:nvSpPr>
          <p:cNvPr id="112642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For descriptors that can be represented as vectors in multidimensional space: </a:t>
            </a:r>
          </a:p>
          <a:p>
            <a:pPr lvl="1">
              <a:buFont typeface="Arial" charset="0"/>
              <a:buNone/>
            </a:pPr>
            <a:r>
              <a:rPr lang="en-US" smtClean="0">
                <a:solidFill>
                  <a:srgbClr val="0070C0"/>
                </a:solidFill>
              </a:rPr>
              <a:t>DescriptorExtractor</a:t>
            </a:r>
            <a:r>
              <a:rPr lang="en-US" smtClean="0"/>
              <a:t> and </a:t>
            </a:r>
            <a:r>
              <a:rPr lang="en-US" smtClean="0">
                <a:solidFill>
                  <a:srgbClr val="0070C0"/>
                </a:solidFill>
              </a:rPr>
              <a:t>DescriptorMatcher</a:t>
            </a:r>
          </a:p>
          <a:p>
            <a:r>
              <a:rPr lang="en-US" smtClean="0"/>
              <a:t>More general interface (one way, decision-tree-based descriptors): </a:t>
            </a:r>
          </a:p>
          <a:p>
            <a:pPr lvl="1">
              <a:buFont typeface="Arial" charset="0"/>
              <a:buNone/>
            </a:pPr>
            <a:r>
              <a:rPr lang="en-US" smtClean="0">
                <a:solidFill>
                  <a:srgbClr val="0070C0"/>
                </a:solidFill>
              </a:rPr>
              <a:t>GenericDescriptorMatcher</a:t>
            </a:r>
            <a:endParaRPr lang="ru-RU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DescriptorExtractor interfaces</a:t>
            </a:r>
            <a:endParaRPr lang="ru-RU" smtClean="0"/>
          </a:p>
        </p:txBody>
      </p:sp>
      <p:sp>
        <p:nvSpPr>
          <p:cNvPr id="113666" name="Content Placeholder 2"/>
          <p:cNvSpPr>
            <a:spLocks noGrp="1"/>
          </p:cNvSpPr>
          <p:nvPr>
            <p:ph idx="1"/>
          </p:nvPr>
        </p:nvSpPr>
        <p:spPr>
          <a:xfrm>
            <a:off x="457200" y="1285875"/>
            <a:ext cx="8229600" cy="4525963"/>
          </a:xfrm>
        </p:spPr>
        <p:txBody>
          <a:bodyPr/>
          <a:lstStyle/>
          <a:p>
            <a:pPr>
              <a:buFont typeface="Arial" charset="0"/>
              <a:buNone/>
            </a:pPr>
            <a:r>
              <a:rPr lang="en-US" sz="1600" smtClean="0"/>
              <a:t>class CV_EXPORTS DescriptorExtractor</a:t>
            </a:r>
          </a:p>
          <a:p>
            <a:pPr>
              <a:buFont typeface="Arial" charset="0"/>
              <a:buNone/>
            </a:pPr>
            <a:r>
              <a:rPr lang="ru-RU" sz="1600" smtClean="0"/>
              <a:t>{</a:t>
            </a:r>
          </a:p>
          <a:p>
            <a:pPr>
              <a:buFont typeface="Arial" charset="0"/>
              <a:buNone/>
            </a:pPr>
            <a:r>
              <a:rPr lang="en-US" sz="1600" smtClean="0"/>
              <a:t>public:</a:t>
            </a:r>
          </a:p>
          <a:p>
            <a:pPr>
              <a:buFont typeface="Arial" charset="0"/>
              <a:buNone/>
            </a:pPr>
            <a:r>
              <a:rPr lang="en-US" sz="1600" smtClean="0"/>
              <a:t>    virtual ~DescriptorExtractor() {}</a:t>
            </a:r>
          </a:p>
          <a:p>
            <a:pPr>
              <a:buFont typeface="Arial" charset="0"/>
              <a:buNone/>
            </a:pPr>
            <a:r>
              <a:rPr lang="ru-RU" sz="1600" smtClean="0"/>
              <a:t>    /</a:t>
            </a:r>
            <a:r>
              <a:rPr lang="en-US" sz="1600" smtClean="0"/>
              <a:t>/ Compute the descriptors for a set of keypoints in an image.</a:t>
            </a:r>
          </a:p>
          <a:p>
            <a:pPr>
              <a:buFont typeface="Arial" charset="0"/>
              <a:buNone/>
            </a:pPr>
            <a:r>
              <a:rPr lang="en-US" sz="1600" smtClean="0"/>
              <a:t>    virtual void compute( const Mat&amp; image, vector&lt;KeyPoint&gt;&amp; keypoints, </a:t>
            </a:r>
          </a:p>
          <a:p>
            <a:pPr>
              <a:buFont typeface="Arial" charset="0"/>
              <a:buNone/>
            </a:pPr>
            <a:r>
              <a:rPr lang="en-US" sz="1600" smtClean="0"/>
              <a:t>                                           Mat&amp; descriptors ) const = 0;</a:t>
            </a:r>
          </a:p>
          <a:p>
            <a:pPr>
              <a:buFont typeface="Arial" charset="0"/>
              <a:buNone/>
            </a:pPr>
            <a:r>
              <a:rPr lang="ru-RU" sz="1600" smtClean="0"/>
              <a:t>    /</a:t>
            </a:r>
            <a:r>
              <a:rPr lang="en-US" sz="1600" smtClean="0"/>
              <a:t>/ Compute the descriptors for a keypoints collection detected in image collection.</a:t>
            </a:r>
          </a:p>
          <a:p>
            <a:pPr>
              <a:buFont typeface="Arial" charset="0"/>
              <a:buNone/>
            </a:pPr>
            <a:r>
              <a:rPr lang="en-US" sz="1600" smtClean="0"/>
              <a:t>    void compute( const vector&lt;Mat&gt;&amp; imageCollection, </a:t>
            </a:r>
          </a:p>
          <a:p>
            <a:pPr>
              <a:buFont typeface="Arial" charset="0"/>
              <a:buNone/>
            </a:pPr>
            <a:r>
              <a:rPr lang="en-US" sz="1600" smtClean="0"/>
              <a:t>                               vector&lt;vector&lt;KeyPoint&gt; &gt;&amp; pointCollection, </a:t>
            </a:r>
          </a:p>
          <a:p>
            <a:pPr>
              <a:buFont typeface="Arial" charset="0"/>
              <a:buNone/>
            </a:pPr>
            <a:r>
              <a:rPr lang="en-US" sz="1600" smtClean="0"/>
              <a:t>                               vector&lt;Mat&gt;&amp; descCollection ) const;</a:t>
            </a:r>
          </a:p>
          <a:p>
            <a:pPr>
              <a:buFont typeface="Arial" charset="0"/>
              <a:buNone/>
            </a:pPr>
            <a:endParaRPr lang="ru-RU" sz="1600" smtClean="0"/>
          </a:p>
          <a:p>
            <a:pPr>
              <a:buFont typeface="Arial" charset="0"/>
              <a:buNone/>
            </a:pPr>
            <a:r>
              <a:rPr lang="en-US" sz="1600" smtClean="0"/>
              <a:t>    virtual void read( const FileNode&amp; ) {}</a:t>
            </a:r>
          </a:p>
          <a:p>
            <a:pPr>
              <a:buFont typeface="Arial" charset="0"/>
              <a:buNone/>
            </a:pPr>
            <a:r>
              <a:rPr lang="en-US" sz="1600" smtClean="0"/>
              <a:t>    virtual void write( FileStorage&amp; ) const {}</a:t>
            </a:r>
          </a:p>
          <a:p>
            <a:pPr>
              <a:buFont typeface="Arial" charset="0"/>
              <a:buNone/>
            </a:pPr>
            <a:r>
              <a:rPr lang="en-US" sz="1600" smtClean="0"/>
              <a:t>    virtual int descriptorSize() const = 0;</a:t>
            </a:r>
          </a:p>
          <a:p>
            <a:pPr>
              <a:buFont typeface="Arial" charset="0"/>
              <a:buNone/>
            </a:pPr>
            <a:r>
              <a:rPr lang="en-US" sz="1600" smtClean="0"/>
              <a:t>    virtual int descriptorType() const = 0;</a:t>
            </a:r>
            <a:endParaRPr lang="ru-RU" sz="1600" smtClean="0"/>
          </a:p>
          <a:p>
            <a:pPr>
              <a:buFont typeface="Arial" charset="0"/>
              <a:buNone/>
            </a:pPr>
            <a:r>
              <a:rPr lang="en-US" sz="1600" smtClean="0"/>
              <a:t>protected:</a:t>
            </a:r>
          </a:p>
          <a:p>
            <a:pPr>
              <a:buFont typeface="Arial" charset="0"/>
              <a:buNone/>
            </a:pPr>
            <a:r>
              <a:rPr lang="en-US" sz="1600" smtClean="0"/>
              <a:t>…  </a:t>
            </a:r>
          </a:p>
          <a:p>
            <a:pPr>
              <a:buFont typeface="Arial" charset="0"/>
              <a:buNone/>
            </a:pPr>
            <a:r>
              <a:rPr lang="en-US" sz="1600" smtClean="0"/>
              <a:t>};</a:t>
            </a:r>
            <a:endParaRPr lang="ru-RU" sz="160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Title 1"/>
          <p:cNvSpPr>
            <a:spLocks noGrp="1"/>
          </p:cNvSpPr>
          <p:nvPr>
            <p:ph type="title"/>
          </p:nvPr>
        </p:nvSpPr>
        <p:spPr>
          <a:xfrm>
            <a:off x="457200" y="106363"/>
            <a:ext cx="8229600" cy="1143000"/>
          </a:xfrm>
        </p:spPr>
        <p:txBody>
          <a:bodyPr/>
          <a:lstStyle/>
          <a:p>
            <a:r>
              <a:rPr lang="en-US" smtClean="0"/>
              <a:t>New Directory Structure</a:t>
            </a:r>
          </a:p>
        </p:txBody>
      </p:sp>
      <p:sp>
        <p:nvSpPr>
          <p:cNvPr id="26626" name="Content Placeholder 2"/>
          <p:cNvSpPr>
            <a:spLocks noGrp="1"/>
          </p:cNvSpPr>
          <p:nvPr>
            <p:ph idx="1"/>
          </p:nvPr>
        </p:nvSpPr>
        <p:spPr>
          <a:xfrm>
            <a:off x="303213" y="1192213"/>
            <a:ext cx="8229600" cy="4525962"/>
          </a:xfrm>
        </p:spPr>
        <p:txBody>
          <a:bodyPr/>
          <a:lstStyle/>
          <a:p>
            <a:r>
              <a:rPr lang="en-US" smtClean="0"/>
              <a:t>Re-Organized in terms of processing pipelines</a:t>
            </a:r>
          </a:p>
          <a:p>
            <a:r>
              <a:rPr lang="en-US" smtClean="0"/>
              <a:t>Code site: </a:t>
            </a:r>
            <a:r>
              <a:rPr lang="en-US" smtClean="0">
                <a:hlinkClick r:id="rId2"/>
              </a:rPr>
              <a:t>https://code.ros.org/gf/project/opencv/</a:t>
            </a:r>
            <a:endParaRPr lang="en-US" smtClean="0"/>
          </a:p>
          <a:p>
            <a:pPr lvl="1"/>
            <a:r>
              <a:rPr lang="en-US" smtClean="0">
                <a:solidFill>
                  <a:srgbClr val="7030A0"/>
                </a:solidFill>
              </a:rPr>
              <a:t>Core</a:t>
            </a:r>
          </a:p>
          <a:p>
            <a:pPr lvl="1"/>
            <a:r>
              <a:rPr lang="en-US" smtClean="0">
                <a:solidFill>
                  <a:srgbClr val="7030A0"/>
                </a:solidFill>
              </a:rPr>
              <a:t>Calibration, features, I/O, img processing</a:t>
            </a:r>
          </a:p>
          <a:p>
            <a:pPr lvl="1"/>
            <a:r>
              <a:rPr lang="en-US" smtClean="0">
                <a:solidFill>
                  <a:srgbClr val="7030A0"/>
                </a:solidFill>
              </a:rPr>
              <a:t>Machine Learning, Obj. Rec</a:t>
            </a:r>
          </a:p>
          <a:p>
            <a:pPr lvl="1"/>
            <a:r>
              <a:rPr lang="en-US" smtClean="0">
                <a:solidFill>
                  <a:srgbClr val="7030A0"/>
                </a:solidFill>
              </a:rPr>
              <a:t>Python</a:t>
            </a:r>
          </a:p>
          <a:p>
            <a:r>
              <a:rPr lang="en-US" smtClean="0"/>
              <a:t>~2.5M downloads</a:t>
            </a:r>
          </a:p>
        </p:txBody>
      </p:sp>
      <p:pic>
        <p:nvPicPr>
          <p:cNvPr id="26627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497763" y="2236788"/>
            <a:ext cx="1646237" cy="4621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8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DescriptorExtractor creating</a:t>
            </a:r>
            <a:endParaRPr lang="ru-RU" smtClean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00188"/>
            <a:ext cx="8229600" cy="4625975"/>
          </a:xfrm>
        </p:spPr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 smtClean="0"/>
              <a:t>Statically</a:t>
            </a:r>
          </a:p>
          <a:p>
            <a:pPr lvl="1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dirty="0" err="1" smtClean="0"/>
              <a:t>SurfDescriptorExtractor</a:t>
            </a:r>
            <a:r>
              <a:rPr lang="en-US" dirty="0" smtClean="0"/>
              <a:t> </a:t>
            </a:r>
            <a:r>
              <a:rPr lang="en-US" dirty="0" err="1" smtClean="0"/>
              <a:t>descriptorExtractor</a:t>
            </a:r>
            <a:r>
              <a:rPr lang="en-US" dirty="0" smtClean="0"/>
              <a:t>;</a:t>
            </a:r>
          </a:p>
          <a:p>
            <a:pPr marL="342900" lvl="1" indent="-342900"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 smtClean="0"/>
              <a:t>Using class factory</a:t>
            </a:r>
          </a:p>
          <a:p>
            <a:pPr marL="742950" lvl="2" indent="-342900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dirty="0" smtClean="0"/>
              <a:t> </a:t>
            </a:r>
            <a:r>
              <a:rPr lang="en-US" dirty="0" err="1" smtClean="0"/>
              <a:t>cv</a:t>
            </a:r>
            <a:r>
              <a:rPr lang="en-US" dirty="0" smtClean="0"/>
              <a:t>::</a:t>
            </a:r>
            <a:r>
              <a:rPr lang="en-US" dirty="0" err="1" smtClean="0"/>
              <a:t>Ptr</a:t>
            </a:r>
            <a:r>
              <a:rPr lang="en-US" dirty="0" smtClean="0"/>
              <a:t>&lt;</a:t>
            </a:r>
            <a:r>
              <a:rPr lang="en-US" dirty="0" err="1" smtClean="0"/>
              <a:t>DescriptorExtractor</a:t>
            </a:r>
            <a:r>
              <a:rPr lang="en-US" dirty="0" smtClean="0"/>
              <a:t>&gt; </a:t>
            </a:r>
            <a:r>
              <a:rPr lang="en-US" dirty="0" err="1" smtClean="0"/>
              <a:t>descriptorExtractor</a:t>
            </a:r>
            <a:r>
              <a:rPr lang="en-US" dirty="0" smtClean="0"/>
              <a:t> = </a:t>
            </a:r>
            <a:r>
              <a:rPr lang="en-US" dirty="0" err="1" smtClean="0"/>
              <a:t>createDescriptorExtractor</a:t>
            </a:r>
            <a:r>
              <a:rPr lang="en-US" dirty="0" smtClean="0"/>
              <a:t>("SURF");</a:t>
            </a:r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endParaRPr lang="en-US" dirty="0" smtClean="0"/>
          </a:p>
          <a:p>
            <a:pPr lvl="1" fontAlgn="auto">
              <a:spcAft>
                <a:spcPts val="0"/>
              </a:spcAft>
              <a:buFont typeface="Arial" pitchFamily="34" charset="0"/>
              <a:buChar char="–"/>
              <a:defRPr/>
            </a:pPr>
            <a:endParaRPr lang="en-US" dirty="0"/>
          </a:p>
          <a:p>
            <a:pPr lvl="1"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DescriptorExtractor running</a:t>
            </a:r>
            <a:endParaRPr lang="ru-RU" smtClean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 rtlCol="0">
            <a:normAutofit fontScale="92500" lnSpcReduction="20000"/>
          </a:bodyPr>
          <a:lstStyle/>
          <a:p>
            <a:pPr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dirty="0" err="1" smtClean="0"/>
              <a:t>Ptr</a:t>
            </a:r>
            <a:r>
              <a:rPr lang="en-US" dirty="0" smtClean="0"/>
              <a:t>&lt;</a:t>
            </a:r>
            <a:r>
              <a:rPr lang="en-US" dirty="0" err="1" smtClean="0"/>
              <a:t>FeatureDetector</a:t>
            </a:r>
            <a:r>
              <a:rPr lang="en-US" dirty="0" smtClean="0"/>
              <a:t>&gt; detector = </a:t>
            </a:r>
            <a:r>
              <a:rPr lang="en-US" dirty="0" err="1" smtClean="0"/>
              <a:t>createFeatureDetector</a:t>
            </a:r>
            <a:r>
              <a:rPr lang="en-US" dirty="0" smtClean="0"/>
              <a:t>("FAST");</a:t>
            </a:r>
          </a:p>
          <a:p>
            <a:pPr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dirty="0" err="1" smtClean="0"/>
              <a:t>Ptr</a:t>
            </a:r>
            <a:r>
              <a:rPr lang="en-US" dirty="0" smtClean="0"/>
              <a:t>&lt;</a:t>
            </a:r>
            <a:r>
              <a:rPr lang="en-US" dirty="0" err="1" smtClean="0"/>
              <a:t>DescriptorExtractor</a:t>
            </a:r>
            <a:r>
              <a:rPr lang="en-US" dirty="0" smtClean="0"/>
              <a:t>&gt; </a:t>
            </a:r>
            <a:r>
              <a:rPr lang="en-US" dirty="0" err="1" smtClean="0"/>
              <a:t>descriptorExtractor</a:t>
            </a:r>
            <a:r>
              <a:rPr lang="en-US" dirty="0" smtClean="0"/>
              <a:t> = </a:t>
            </a:r>
            <a:r>
              <a:rPr lang="en-US" dirty="0" err="1" smtClean="0"/>
              <a:t>createDescriptorExtractor</a:t>
            </a:r>
            <a:r>
              <a:rPr lang="en-US" dirty="0" smtClean="0"/>
              <a:t>("SURF");</a:t>
            </a:r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endParaRPr lang="en-US" dirty="0" smtClean="0"/>
          </a:p>
          <a:p>
            <a:pPr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dirty="0" smtClean="0"/>
              <a:t>vector&lt;</a:t>
            </a:r>
            <a:r>
              <a:rPr lang="en-US" dirty="0" err="1" smtClean="0"/>
              <a:t>KeyPoint</a:t>
            </a:r>
            <a:r>
              <a:rPr lang="en-US" dirty="0" smtClean="0"/>
              <a:t>&gt; </a:t>
            </a:r>
            <a:r>
              <a:rPr lang="en-US" dirty="0" err="1" smtClean="0"/>
              <a:t>keypoints</a:t>
            </a:r>
            <a:r>
              <a:rPr lang="en-US" dirty="0" smtClean="0"/>
              <a:t>;</a:t>
            </a:r>
          </a:p>
          <a:p>
            <a:pPr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dirty="0" smtClean="0"/>
              <a:t>detector-&gt;detect( </a:t>
            </a:r>
            <a:r>
              <a:rPr lang="en-US" dirty="0" err="1" smtClean="0"/>
              <a:t>img</a:t>
            </a:r>
            <a:r>
              <a:rPr lang="en-US" dirty="0" smtClean="0"/>
              <a:t>, </a:t>
            </a:r>
            <a:r>
              <a:rPr lang="en-US" dirty="0" err="1" smtClean="0"/>
              <a:t>keypoints</a:t>
            </a:r>
            <a:r>
              <a:rPr lang="en-US" dirty="0" smtClean="0"/>
              <a:t> );</a:t>
            </a:r>
          </a:p>
          <a:p>
            <a:pPr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dirty="0" smtClean="0"/>
              <a:t>Mat descriptors;</a:t>
            </a:r>
          </a:p>
          <a:p>
            <a:pPr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dirty="0" err="1" smtClean="0"/>
              <a:t>descriptorExtractor</a:t>
            </a:r>
            <a:r>
              <a:rPr lang="en-US" dirty="0" smtClean="0"/>
              <a:t>-&gt;compute( </a:t>
            </a:r>
            <a:r>
              <a:rPr lang="en-US" dirty="0" err="1" smtClean="0"/>
              <a:t>img</a:t>
            </a:r>
            <a:r>
              <a:rPr lang="en-US" dirty="0" smtClean="0"/>
              <a:t>, </a:t>
            </a:r>
            <a:r>
              <a:rPr lang="en-US" dirty="0" err="1" smtClean="0"/>
              <a:t>keypoints</a:t>
            </a:r>
            <a:r>
              <a:rPr lang="en-US" dirty="0" smtClean="0"/>
              <a:t>, descriptors );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DescriptorMatcher interfaces</a:t>
            </a:r>
            <a:endParaRPr lang="ru-RU" smtClean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 smtClean="0"/>
              <a:t>Two groups of match methods</a:t>
            </a:r>
          </a:p>
          <a:p>
            <a:pPr marL="971550" lvl="1" indent="-514350" fontAlgn="auto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en-US" dirty="0" smtClean="0"/>
              <a:t>to match descriptors of image pair</a:t>
            </a:r>
          </a:p>
          <a:p>
            <a:pPr marL="971550" lvl="1" indent="-514350" fontAlgn="auto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en-US" dirty="0" smtClean="0"/>
              <a:t>to match descriptors of one image to image set</a:t>
            </a:r>
          </a:p>
          <a:p>
            <a:pPr marL="971550" lvl="1" indent="-514350" fontAlgn="auto">
              <a:spcAft>
                <a:spcPts val="0"/>
              </a:spcAft>
              <a:buFont typeface="+mj-lt"/>
              <a:buAutoNum type="arabicPeriod"/>
              <a:defRPr/>
            </a:pPr>
            <a:endParaRPr lang="en-US" dirty="0" smtClean="0"/>
          </a:p>
          <a:p>
            <a:pPr marL="571500" indent="-514350"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 smtClean="0"/>
              <a:t>Each group consists from tree type methods</a:t>
            </a:r>
          </a:p>
          <a:p>
            <a:pPr marL="971550" lvl="1" indent="-514350" fontAlgn="auto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en-US" dirty="0" smtClean="0"/>
              <a:t>match()</a:t>
            </a:r>
          </a:p>
          <a:p>
            <a:pPr marL="971550" lvl="1" indent="-514350" fontAlgn="auto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en-US" dirty="0" err="1" smtClean="0"/>
              <a:t>knnMatch</a:t>
            </a:r>
            <a:r>
              <a:rPr lang="en-US" dirty="0" smtClean="0"/>
              <a:t>()</a:t>
            </a:r>
          </a:p>
          <a:p>
            <a:pPr marL="971550" lvl="1" indent="-514350" fontAlgn="auto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en-US" dirty="0" err="1" smtClean="0"/>
              <a:t>radiusMatch</a:t>
            </a:r>
            <a:r>
              <a:rPr lang="en-US" dirty="0" smtClean="0"/>
              <a:t>()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Matching of image pair</a:t>
            </a:r>
            <a:endParaRPr lang="ru-RU" smtClean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 rtlCol="0">
            <a:normAutofit fontScale="55000" lnSpcReduction="20000"/>
          </a:bodyPr>
          <a:lstStyle/>
          <a:p>
            <a:pPr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dirty="0" smtClean="0"/>
              <a:t>// detecting </a:t>
            </a:r>
            <a:r>
              <a:rPr lang="en-US" dirty="0" err="1" smtClean="0"/>
              <a:t>keypoints</a:t>
            </a:r>
            <a:endParaRPr lang="en-US" dirty="0" smtClean="0"/>
          </a:p>
          <a:p>
            <a:pPr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dirty="0" err="1" smtClean="0"/>
              <a:t>SurfFeatureDetector</a:t>
            </a:r>
            <a:r>
              <a:rPr lang="en-US" dirty="0" smtClean="0"/>
              <a:t> detector;</a:t>
            </a:r>
          </a:p>
          <a:p>
            <a:pPr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dirty="0" smtClean="0"/>
              <a:t>vector&lt;</a:t>
            </a:r>
            <a:r>
              <a:rPr lang="en-US" dirty="0" err="1" smtClean="0"/>
              <a:t>KeyPoint</a:t>
            </a:r>
            <a:r>
              <a:rPr lang="en-US" dirty="0" smtClean="0"/>
              <a:t>&gt; keypoints1, keypoints2;</a:t>
            </a:r>
          </a:p>
          <a:p>
            <a:pPr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dirty="0" err="1" smtClean="0"/>
              <a:t>detector.detect</a:t>
            </a:r>
            <a:r>
              <a:rPr lang="en-US" dirty="0" smtClean="0"/>
              <a:t>( img1, keypoints1 );</a:t>
            </a:r>
          </a:p>
          <a:p>
            <a:pPr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dirty="0" err="1" smtClean="0"/>
              <a:t>detector.detect</a:t>
            </a:r>
            <a:r>
              <a:rPr lang="en-US" dirty="0" smtClean="0"/>
              <a:t>( img2, keypoints2 );</a:t>
            </a:r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endParaRPr lang="en-US" dirty="0" smtClean="0"/>
          </a:p>
          <a:p>
            <a:pPr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dirty="0" smtClean="0"/>
              <a:t>// computing descriptors</a:t>
            </a:r>
          </a:p>
          <a:p>
            <a:pPr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dirty="0" err="1" smtClean="0"/>
              <a:t>SurfDescriptorExtractor</a:t>
            </a:r>
            <a:r>
              <a:rPr lang="en-US" dirty="0" smtClean="0"/>
              <a:t> extractor;</a:t>
            </a:r>
          </a:p>
          <a:p>
            <a:pPr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dirty="0" smtClean="0"/>
              <a:t>Mat descriptors1, descriptors2;</a:t>
            </a:r>
          </a:p>
          <a:p>
            <a:pPr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dirty="0" err="1" smtClean="0"/>
              <a:t>extractor.compute</a:t>
            </a:r>
            <a:r>
              <a:rPr lang="en-US" dirty="0" smtClean="0"/>
              <a:t>( img1, keypoints1, descriptors1 );</a:t>
            </a:r>
          </a:p>
          <a:p>
            <a:pPr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dirty="0" err="1" smtClean="0"/>
              <a:t>extractor.compute</a:t>
            </a:r>
            <a:r>
              <a:rPr lang="en-US" dirty="0" smtClean="0"/>
              <a:t>( img2, keypoints2, descriptors2 );</a:t>
            </a:r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endParaRPr lang="en-US" dirty="0" smtClean="0"/>
          </a:p>
          <a:p>
            <a:pPr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dirty="0" smtClean="0"/>
              <a:t>// matching descriptors</a:t>
            </a:r>
          </a:p>
          <a:p>
            <a:pPr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dirty="0" err="1" smtClean="0"/>
              <a:t>BruteForceMatcher</a:t>
            </a:r>
            <a:r>
              <a:rPr lang="en-US" dirty="0" smtClean="0"/>
              <a:t>&lt;L2&lt;float&gt; &gt; matcher;</a:t>
            </a:r>
          </a:p>
          <a:p>
            <a:pPr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dirty="0" smtClean="0"/>
              <a:t>vector&lt;</a:t>
            </a:r>
            <a:r>
              <a:rPr lang="en-US" dirty="0" err="1" smtClean="0"/>
              <a:t>DMatch</a:t>
            </a:r>
            <a:r>
              <a:rPr lang="en-US" dirty="0" smtClean="0"/>
              <a:t>&gt; matches;</a:t>
            </a:r>
          </a:p>
          <a:p>
            <a:pPr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dirty="0" err="1" smtClean="0"/>
              <a:t>matcher.match</a:t>
            </a:r>
            <a:r>
              <a:rPr lang="en-US" dirty="0" smtClean="0"/>
              <a:t>( descriptors1, descriptors2, matches );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Visualize keypoints</a:t>
            </a:r>
            <a:endParaRPr lang="ru-RU" smtClean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571500" y="3143250"/>
            <a:ext cx="8229600" cy="114300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en-US" sz="4400" dirty="0">
                <a:latin typeface="+mj-lt"/>
                <a:ea typeface="+mj-ea"/>
                <a:cs typeface="+mj-cs"/>
              </a:rPr>
              <a:t>Visualize matches</a:t>
            </a:r>
            <a:endParaRPr lang="ru-RU" sz="4400" dirty="0">
              <a:latin typeface="+mj-lt"/>
              <a:ea typeface="+mj-ea"/>
              <a:cs typeface="+mj-cs"/>
            </a:endParaRPr>
          </a:p>
        </p:txBody>
      </p:sp>
      <p:sp>
        <p:nvSpPr>
          <p:cNvPr id="118787" name="TextBox 5"/>
          <p:cNvSpPr txBox="1">
            <a:spLocks noChangeArrowheads="1"/>
          </p:cNvSpPr>
          <p:nvPr/>
        </p:nvSpPr>
        <p:spPr bwMode="auto">
          <a:xfrm>
            <a:off x="642938" y="1347788"/>
            <a:ext cx="6572250" cy="1938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400">
                <a:latin typeface="Calibri" pitchFamily="34" charset="0"/>
              </a:rPr>
              <a:t>Mat img_points;</a:t>
            </a:r>
          </a:p>
          <a:p>
            <a:r>
              <a:rPr lang="en-US" sz="2400">
                <a:latin typeface="Calibri" pitchFamily="34" charset="0"/>
              </a:rPr>
              <a:t>drawKeypoints( img, keypoints, img_points );</a:t>
            </a:r>
          </a:p>
          <a:p>
            <a:r>
              <a:rPr lang="en-US" sz="2400">
                <a:latin typeface="Calibri" pitchFamily="34" charset="0"/>
              </a:rPr>
              <a:t>namedWindow( “keypoints”, 1 );</a:t>
            </a:r>
          </a:p>
          <a:p>
            <a:r>
              <a:rPr lang="en-US" sz="2400">
                <a:latin typeface="Calibri" pitchFamily="34" charset="0"/>
              </a:rPr>
              <a:t>imshow( “keypoints”, img_points );</a:t>
            </a:r>
          </a:p>
          <a:p>
            <a:r>
              <a:rPr lang="en-US" sz="2400">
                <a:latin typeface="Calibri" pitchFamily="34" charset="0"/>
              </a:rPr>
              <a:t>waitKey();</a:t>
            </a:r>
            <a:endParaRPr lang="ru-RU" sz="2400">
              <a:latin typeface="Calibri" pitchFamily="34" charset="0"/>
            </a:endParaRPr>
          </a:p>
        </p:txBody>
      </p:sp>
      <p:sp>
        <p:nvSpPr>
          <p:cNvPr id="118788" name="TextBox 6"/>
          <p:cNvSpPr txBox="1">
            <a:spLocks noChangeArrowheads="1"/>
          </p:cNvSpPr>
          <p:nvPr/>
        </p:nvSpPr>
        <p:spPr bwMode="auto">
          <a:xfrm>
            <a:off x="714375" y="4214813"/>
            <a:ext cx="7500938" cy="2308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400">
                <a:latin typeface="Calibri" pitchFamily="34" charset="0"/>
              </a:rPr>
              <a:t>Mat img_matches;</a:t>
            </a:r>
          </a:p>
          <a:p>
            <a:r>
              <a:rPr lang="en-US" sz="2400">
                <a:latin typeface="Calibri" pitchFamily="34" charset="0"/>
              </a:rPr>
              <a:t>drawMatches( img1, keypoints1, </a:t>
            </a:r>
          </a:p>
          <a:p>
            <a:r>
              <a:rPr lang="en-US" sz="2400">
                <a:latin typeface="Calibri" pitchFamily="34" charset="0"/>
              </a:rPr>
              <a:t>                           img2, keypoints2, img_matches);</a:t>
            </a:r>
          </a:p>
          <a:p>
            <a:r>
              <a:rPr lang="en-US" sz="2400">
                <a:latin typeface="Calibri" pitchFamily="34" charset="0"/>
              </a:rPr>
              <a:t>namedWindow( “matches”, 1 );</a:t>
            </a:r>
          </a:p>
          <a:p>
            <a:r>
              <a:rPr lang="en-US" sz="2400">
                <a:latin typeface="Calibri" pitchFamily="34" charset="0"/>
              </a:rPr>
              <a:t>imshow( “matches”, img_matches );</a:t>
            </a:r>
          </a:p>
          <a:p>
            <a:r>
              <a:rPr lang="en-US" sz="2400">
                <a:latin typeface="Calibri" pitchFamily="34" charset="0"/>
              </a:rPr>
              <a:t>waitKey(); </a:t>
            </a:r>
            <a:endParaRPr lang="ru-RU" sz="2400"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Running the sample</a:t>
            </a:r>
            <a:endParaRPr lang="ru-RU" smtClean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rtlCol="0">
            <a:normAutofit lnSpcReduction="10000"/>
          </a:bodyPr>
          <a:lstStyle/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 smtClean="0"/>
              <a:t>Download </a:t>
            </a:r>
            <a:r>
              <a:rPr lang="en-US" dirty="0" err="1" smtClean="0"/>
              <a:t>OpenCV</a:t>
            </a:r>
            <a:endParaRPr lang="en-US" dirty="0" smtClean="0"/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 smtClean="0"/>
              <a:t>Compile </a:t>
            </a:r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 smtClean="0"/>
              <a:t>Run </a:t>
            </a:r>
            <a:r>
              <a:rPr lang="en-US" dirty="0" err="1" smtClean="0"/>
              <a:t>matcher_simple</a:t>
            </a:r>
            <a:r>
              <a:rPr lang="en-US" dirty="0" smtClean="0"/>
              <a:t>: </a:t>
            </a:r>
          </a:p>
          <a:p>
            <a:pPr lvl="1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dirty="0" smtClean="0"/>
              <a:t>bin/</a:t>
            </a:r>
            <a:r>
              <a:rPr lang="en-US" dirty="0" err="1" smtClean="0"/>
              <a:t>matcher_simple</a:t>
            </a:r>
            <a:r>
              <a:rPr lang="en-US" dirty="0" smtClean="0"/>
              <a:t> ../../</a:t>
            </a:r>
            <a:r>
              <a:rPr lang="en-US" dirty="0" err="1" smtClean="0"/>
              <a:t>opencv</a:t>
            </a:r>
            <a:r>
              <a:rPr lang="en-US" dirty="0" smtClean="0"/>
              <a:t>/samples/c/box.png ../../</a:t>
            </a:r>
            <a:r>
              <a:rPr lang="en-US" dirty="0" err="1" smtClean="0"/>
              <a:t>opencv</a:t>
            </a:r>
            <a:r>
              <a:rPr lang="en-US" dirty="0" smtClean="0"/>
              <a:t>/samples/c/box_in_scene.png</a:t>
            </a:r>
          </a:p>
          <a:p>
            <a:pPr lvl="1"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en-US" dirty="0" smtClean="0"/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 smtClean="0"/>
              <a:t>Select a detector that gives the maximum number of </a:t>
            </a:r>
            <a:r>
              <a:rPr lang="en-US" dirty="0" err="1" smtClean="0"/>
              <a:t>keypoints</a:t>
            </a:r>
            <a:endParaRPr lang="en-US" dirty="0" smtClean="0"/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 smtClean="0"/>
              <a:t>Switch SIFT and SURF descriptors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Cross-check outlier match filtering</a:t>
            </a:r>
            <a:endParaRPr lang="ru-RU" smtClean="0"/>
          </a:p>
        </p:txBody>
      </p:sp>
      <p:sp>
        <p:nvSpPr>
          <p:cNvPr id="120834" name="TextBox 3"/>
          <p:cNvSpPr txBox="1">
            <a:spLocks noChangeArrowheads="1"/>
          </p:cNvSpPr>
          <p:nvPr/>
        </p:nvSpPr>
        <p:spPr bwMode="auto">
          <a:xfrm>
            <a:off x="357188" y="1690688"/>
            <a:ext cx="8715375" cy="452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400">
                <a:latin typeface="Calibri" pitchFamily="34" charset="0"/>
              </a:rPr>
              <a:t>BruteForceMatcher&lt;L2&lt;float&gt; &gt; descriptorMatcher;</a:t>
            </a:r>
          </a:p>
          <a:p>
            <a:r>
              <a:rPr lang="en-US" sz="2400">
                <a:latin typeface="Calibri" pitchFamily="34" charset="0"/>
              </a:rPr>
              <a:t>vector&lt;DMatch&gt; filteredMatches12, matches12, matches21;</a:t>
            </a:r>
          </a:p>
          <a:p>
            <a:r>
              <a:rPr lang="en-US" sz="2400">
                <a:latin typeface="Calibri" pitchFamily="34" charset="0"/>
              </a:rPr>
              <a:t>descriptorMatcher.match( descriptors1, descriptors2, matches12 );</a:t>
            </a:r>
          </a:p>
          <a:p>
            <a:r>
              <a:rPr lang="en-US" sz="2400">
                <a:latin typeface="Calibri" pitchFamily="34" charset="0"/>
              </a:rPr>
              <a:t>descriptorMatcher.match( descriptors2, descriptors1, matches21 );</a:t>
            </a:r>
          </a:p>
          <a:p>
            <a:endParaRPr lang="en-US" sz="2400">
              <a:latin typeface="Calibri" pitchFamily="34" charset="0"/>
            </a:endParaRPr>
          </a:p>
          <a:p>
            <a:r>
              <a:rPr lang="en-US" sz="2400">
                <a:latin typeface="Calibri" pitchFamily="34" charset="0"/>
              </a:rPr>
              <a:t>for( size_t i = 0; i &lt; matches12.size(); i++ )</a:t>
            </a:r>
          </a:p>
          <a:p>
            <a:r>
              <a:rPr lang="en-US" sz="2400">
                <a:latin typeface="Calibri" pitchFamily="34" charset="0"/>
              </a:rPr>
              <a:t>{</a:t>
            </a:r>
          </a:p>
          <a:p>
            <a:r>
              <a:rPr lang="en-US" sz="2400">
                <a:latin typeface="Calibri" pitchFamily="34" charset="0"/>
              </a:rPr>
              <a:t>    DMatch forward = matches12[i];</a:t>
            </a:r>
          </a:p>
          <a:p>
            <a:r>
              <a:rPr lang="en-US" sz="2400">
                <a:latin typeface="Calibri" pitchFamily="34" charset="0"/>
              </a:rPr>
              <a:t>    DMatch backward = matches21[forward.trainIdx];</a:t>
            </a:r>
          </a:p>
          <a:p>
            <a:r>
              <a:rPr lang="en-US" sz="2400">
                <a:latin typeface="Calibri" pitchFamily="34" charset="0"/>
              </a:rPr>
              <a:t>    if( backward.trainIdx == forward.queryIdx )</a:t>
            </a:r>
          </a:p>
          <a:p>
            <a:r>
              <a:rPr lang="en-US" sz="2400">
                <a:latin typeface="Calibri" pitchFamily="34" charset="0"/>
              </a:rPr>
              <a:t>        filteredMatches12.push_back( forward );</a:t>
            </a:r>
          </a:p>
          <a:p>
            <a:r>
              <a:rPr lang="en-US" sz="2400">
                <a:latin typeface="Calibri" pitchFamily="34" charset="0"/>
              </a:rPr>
              <a:t>}</a:t>
            </a:r>
            <a:endParaRPr lang="ru-RU" sz="2400"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Ratio test to filter matches</a:t>
            </a:r>
            <a:endParaRPr lang="ru-RU" smtClean="0"/>
          </a:p>
        </p:txBody>
      </p:sp>
      <p:graphicFrame>
        <p:nvGraphicFramePr>
          <p:cNvPr id="138242" name="Content Placeholder 5"/>
          <p:cNvGraphicFramePr>
            <a:graphicFrameLocks noChangeAspect="1"/>
          </p:cNvGraphicFramePr>
          <p:nvPr>
            <p:ph idx="1"/>
          </p:nvPr>
        </p:nvGraphicFramePr>
        <p:xfrm>
          <a:off x="428625" y="1579563"/>
          <a:ext cx="4503738" cy="1135062"/>
        </p:xfrm>
        <a:graphic>
          <a:graphicData uri="http://schemas.openxmlformats.org/presentationml/2006/ole">
            <p:oleObj spid="_x0000_s138242" name="Equation" r:id="rId3" imgW="1562040" imgH="393480" progId="Equation.3">
              <p:embed/>
            </p:oleObj>
          </a:graphicData>
        </a:graphic>
      </p:graphicFrame>
      <p:sp>
        <p:nvSpPr>
          <p:cNvPr id="138245" name="TextBox 7"/>
          <p:cNvSpPr txBox="1">
            <a:spLocks noChangeArrowheads="1"/>
          </p:cNvSpPr>
          <p:nvPr/>
        </p:nvSpPr>
        <p:spPr bwMode="auto">
          <a:xfrm>
            <a:off x="5334000" y="1928813"/>
            <a:ext cx="2309813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400">
                <a:latin typeface="Calibri" pitchFamily="34" charset="0"/>
              </a:rPr>
              <a:t>(less is better)</a:t>
            </a:r>
            <a:endParaRPr lang="ru-RU" sz="2400">
              <a:latin typeface="Calibri" pitchFamily="34" charset="0"/>
            </a:endParaRPr>
          </a:p>
        </p:txBody>
      </p:sp>
      <p:graphicFrame>
        <p:nvGraphicFramePr>
          <p:cNvPr id="138243" name="Object 3"/>
          <p:cNvGraphicFramePr>
            <a:graphicFrameLocks noChangeAspect="1"/>
          </p:cNvGraphicFramePr>
          <p:nvPr/>
        </p:nvGraphicFramePr>
        <p:xfrm>
          <a:off x="474663" y="3357563"/>
          <a:ext cx="8455025" cy="584200"/>
        </p:xfrm>
        <a:graphic>
          <a:graphicData uri="http://schemas.openxmlformats.org/presentationml/2006/ole">
            <p:oleObj spid="_x0000_s138243" name="Equation" r:id="rId4" imgW="2946240" imgH="203040" progId="Equation.3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 smtClean="0"/>
              <a:t>Calculating inliers (planar objects case)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rtlCol="0">
            <a:normAutofit fontScale="92500" lnSpcReduction="20000"/>
          </a:bodyPr>
          <a:lstStyle/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 smtClean="0"/>
              <a:t>Detect </a:t>
            </a:r>
            <a:r>
              <a:rPr lang="en-US" dirty="0" err="1" smtClean="0"/>
              <a:t>keypoints</a:t>
            </a:r>
            <a:endParaRPr lang="en-US" dirty="0" smtClean="0"/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 smtClean="0"/>
              <a:t>Find matches using descriptors</a:t>
            </a:r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 smtClean="0"/>
              <a:t>Filter matches using cross-check</a:t>
            </a:r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 smtClean="0"/>
              <a:t>Calculate best </a:t>
            </a:r>
            <a:r>
              <a:rPr lang="en-US" dirty="0" err="1" smtClean="0"/>
              <a:t>homography</a:t>
            </a:r>
            <a:endParaRPr lang="en-US" dirty="0" smtClean="0"/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 smtClean="0"/>
              <a:t>Filter outliers</a:t>
            </a:r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 smtClean="0"/>
              <a:t>Run </a:t>
            </a:r>
          </a:p>
          <a:p>
            <a:pPr lvl="1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dirty="0" smtClean="0"/>
              <a:t>bin/</a:t>
            </a:r>
            <a:r>
              <a:rPr lang="en-US" dirty="0" err="1" smtClean="0"/>
              <a:t>descriptor_extractor_matcher</a:t>
            </a:r>
            <a:r>
              <a:rPr lang="en-US" dirty="0" smtClean="0"/>
              <a:t> SURF </a:t>
            </a:r>
            <a:r>
              <a:rPr lang="en-US" dirty="0" err="1" smtClean="0"/>
              <a:t>SURF</a:t>
            </a:r>
            <a:r>
              <a:rPr lang="en-US" dirty="0" smtClean="0"/>
              <a:t> ../../</a:t>
            </a:r>
            <a:r>
              <a:rPr lang="en-US" dirty="0" err="1" smtClean="0"/>
              <a:t>opencv</a:t>
            </a:r>
            <a:r>
              <a:rPr lang="en-US" dirty="0" smtClean="0"/>
              <a:t>/samples/c/box.png ../../</a:t>
            </a:r>
            <a:r>
              <a:rPr lang="en-US" dirty="0" err="1" smtClean="0"/>
              <a:t>opencv</a:t>
            </a:r>
            <a:r>
              <a:rPr lang="en-US" dirty="0" smtClean="0"/>
              <a:t>/samples/c/box_in_scene.png 3</a:t>
            </a:r>
          </a:p>
          <a:p>
            <a:pPr lvl="1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dirty="0" smtClean="0"/>
              <a:t>The last parameter is the </a:t>
            </a:r>
            <a:r>
              <a:rPr lang="en-US" dirty="0" err="1" smtClean="0"/>
              <a:t>reprojection</a:t>
            </a:r>
            <a:r>
              <a:rPr lang="en-US" dirty="0" smtClean="0"/>
              <a:t> threshold for RANSAC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8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Detector testbench</a:t>
            </a:r>
          </a:p>
        </p:txBody>
      </p:sp>
      <p:sp>
        <p:nvSpPr>
          <p:cNvPr id="140290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smtClean="0"/>
              <a:t>Measures of detector repeatability are taken from </a:t>
            </a:r>
          </a:p>
          <a:p>
            <a:pPr lvl="1"/>
            <a:r>
              <a:rPr lang="en-US" sz="2000" smtClean="0"/>
              <a:t>K.Mikolajczyk, Cordelia Schmid, “Scale &amp; Affine Invariant Interest Point Detectors”, IJCV 60(1), 63–86, 2004.</a:t>
            </a:r>
          </a:p>
          <a:p>
            <a:pPr lvl="1"/>
            <a:r>
              <a:rPr lang="en-US" sz="2000" smtClean="0"/>
              <a:t>K.Mikolajczyk et al, A Comparison of Affine Region Detectors, IJCV 65(1/2):43-72, 2005.</a:t>
            </a:r>
          </a:p>
          <a:p>
            <a:r>
              <a:rPr lang="en-US" sz="2400" smtClean="0"/>
              <a:t>Test images are taken from </a:t>
            </a:r>
            <a:r>
              <a:rPr lang="en-US" sz="2400" smtClean="0">
                <a:hlinkClick r:id="rId2"/>
              </a:rPr>
              <a:t>http://www.robots.ox.ac.uk/~vgg/data/data-aff.html</a:t>
            </a:r>
            <a:endParaRPr lang="en-US" sz="2400" smtClean="0"/>
          </a:p>
          <a:p>
            <a:r>
              <a:rPr lang="en-US" sz="2400" smtClean="0"/>
              <a:t>Testbench is located in </a:t>
            </a:r>
            <a:r>
              <a:rPr lang="en-US" sz="2400" smtClean="0">
                <a:hlinkClick r:id="rId3"/>
              </a:rPr>
              <a:t>opencv_extra/testdata/cv/detectors_descriptors_evaluation/detectors</a:t>
            </a:r>
            <a:endParaRPr lang="en-US" sz="240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85231" y="2123723"/>
            <a:ext cx="1083734" cy="64633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i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Other</a:t>
            </a:r>
            <a:endParaRPr lang="en-US" b="1" i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i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Languages</a:t>
            </a:r>
            <a:endParaRPr lang="en-US" sz="1600" i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7652" name="Title 1"/>
          <p:cNvSpPr>
            <a:spLocks noGrp="1"/>
          </p:cNvSpPr>
          <p:nvPr>
            <p:ph type="title"/>
          </p:nvPr>
        </p:nvSpPr>
        <p:spPr>
          <a:xfrm>
            <a:off x="457200" y="-266700"/>
            <a:ext cx="8229600" cy="1143000"/>
          </a:xfrm>
        </p:spPr>
        <p:txBody>
          <a:bodyPr/>
          <a:lstStyle/>
          <a:p>
            <a:r>
              <a:rPr lang="en-US" smtClean="0"/>
              <a:t>OpenCV Conceptual Structure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17500" y="3979863"/>
            <a:ext cx="1084263" cy="67786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dirty="0"/>
              <a:t>Python</a:t>
            </a:r>
            <a:endParaRPr lang="en-US" b="1" dirty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00038" y="3021013"/>
            <a:ext cx="1084262" cy="70802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i="1" dirty="0"/>
              <a:t>Java (TBD)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678353" y="4173255"/>
            <a:ext cx="1297196" cy="83099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b="1" dirty="0"/>
              <a:t>Machine learning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661178" y="5155311"/>
            <a:ext cx="1574566" cy="52322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 dirty="0"/>
              <a:t>HighGUI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8105422" y="2359381"/>
            <a:ext cx="647934" cy="3416320"/>
          </a:xfrm>
          <a:prstGeom prst="rect">
            <a:avLst/>
          </a:prstGeom>
          <a:solidFill>
            <a:srgbClr val="FFFF00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0000FF"/>
              </a:solidFill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0000FF"/>
              </a:solidFill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0000FF"/>
              </a:solidFill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0000FF"/>
              </a:solidFill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rgbClr val="0000FF"/>
                </a:solidFill>
              </a:rPr>
              <a:t>SSE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rgbClr val="0000FF"/>
                </a:solidFill>
              </a:rPr>
              <a:t>TBB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rgbClr val="0000FF"/>
                </a:solidFill>
              </a:rPr>
              <a:t>GPU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rgbClr val="0000FF"/>
                </a:solidFill>
              </a:rPr>
              <a:t>MPU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0000FF"/>
              </a:solidFill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0000FF"/>
              </a:solidFill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0000FF"/>
              </a:solidFill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2122488" y="993775"/>
            <a:ext cx="5135562" cy="722313"/>
          </a:xfrm>
          <a:prstGeom prst="ellipse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b="1" dirty="0">
                <a:solidFill>
                  <a:srgbClr val="FFFF00"/>
                </a:solidFill>
              </a:rPr>
              <a:t>Modules</a:t>
            </a:r>
            <a:endParaRPr lang="en-US" sz="2400" b="1" dirty="0">
              <a:solidFill>
                <a:srgbClr val="FFFF00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3538150" y="5122975"/>
            <a:ext cx="4204456" cy="598311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CORE</a:t>
            </a:r>
            <a:endParaRPr lang="en-US" sz="2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3507909" y="4293042"/>
            <a:ext cx="4203444" cy="598311"/>
          </a:xfrm>
          <a:prstGeom prst="roundRect">
            <a:avLst/>
          </a:prstGeom>
          <a:solidFill>
            <a:schemeClr val="bg1">
              <a:lumMod val="75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imgproc</a:t>
            </a:r>
            <a:endParaRPr lang="en-US" sz="24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603375" y="2190750"/>
            <a:ext cx="1049338" cy="179546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dirty="0"/>
              <a:t>Object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dirty="0"/>
              <a:t>Detection</a:t>
            </a:r>
            <a:endParaRPr lang="en-US" sz="1600" dirty="0"/>
          </a:p>
        </p:txBody>
      </p:sp>
      <p:sp>
        <p:nvSpPr>
          <p:cNvPr id="16" name="Rectangle 15"/>
          <p:cNvSpPr/>
          <p:nvPr/>
        </p:nvSpPr>
        <p:spPr>
          <a:xfrm>
            <a:off x="2743200" y="2190750"/>
            <a:ext cx="1135063" cy="179546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dirty="0"/>
              <a:t>Features2d</a:t>
            </a:r>
            <a:endParaRPr lang="en-US" sz="1600" dirty="0"/>
          </a:p>
        </p:txBody>
      </p:sp>
      <p:sp>
        <p:nvSpPr>
          <p:cNvPr id="17" name="Rectangle 16"/>
          <p:cNvSpPr/>
          <p:nvPr/>
        </p:nvSpPr>
        <p:spPr>
          <a:xfrm>
            <a:off x="3968750" y="2190750"/>
            <a:ext cx="846138" cy="179546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dirty="0"/>
              <a:t>Calib3d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dirty="0"/>
              <a:t>Stereo</a:t>
            </a:r>
            <a:endParaRPr lang="en-US" sz="1600" dirty="0"/>
          </a:p>
        </p:txBody>
      </p:sp>
      <p:sp>
        <p:nvSpPr>
          <p:cNvPr id="18" name="Rectangle 17"/>
          <p:cNvSpPr/>
          <p:nvPr/>
        </p:nvSpPr>
        <p:spPr>
          <a:xfrm>
            <a:off x="4905375" y="2190750"/>
            <a:ext cx="846138" cy="179546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dirty="0"/>
              <a:t>VO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dirty="0"/>
              <a:t>SLAM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dirty="0"/>
              <a:t>(TBD)</a:t>
            </a:r>
            <a:endParaRPr lang="en-US" sz="1600" dirty="0"/>
          </a:p>
        </p:txBody>
      </p:sp>
      <p:sp>
        <p:nvSpPr>
          <p:cNvPr id="19" name="Rectangle 18"/>
          <p:cNvSpPr/>
          <p:nvPr/>
        </p:nvSpPr>
        <p:spPr>
          <a:xfrm>
            <a:off x="6626225" y="2190750"/>
            <a:ext cx="847725" cy="179546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/>
              <a:t>Stitching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/>
              <a:t>(TBD)</a:t>
            </a:r>
            <a:endParaRPr lang="en-US" sz="1400" dirty="0"/>
          </a:p>
        </p:txBody>
      </p:sp>
      <p:sp>
        <p:nvSpPr>
          <p:cNvPr id="20" name="Oval 19"/>
          <p:cNvSpPr/>
          <p:nvPr/>
        </p:nvSpPr>
        <p:spPr>
          <a:xfrm>
            <a:off x="6005690" y="3065953"/>
            <a:ext cx="79023" cy="79023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1" name="Oval 20"/>
          <p:cNvSpPr/>
          <p:nvPr/>
        </p:nvSpPr>
        <p:spPr>
          <a:xfrm>
            <a:off x="6158090" y="3065953"/>
            <a:ext cx="79023" cy="79023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2" name="Oval 21"/>
          <p:cNvSpPr/>
          <p:nvPr/>
        </p:nvSpPr>
        <p:spPr>
          <a:xfrm>
            <a:off x="6310490" y="3065953"/>
            <a:ext cx="79023" cy="79023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3" name="Isosceles Triangle 22"/>
          <p:cNvSpPr/>
          <p:nvPr/>
        </p:nvSpPr>
        <p:spPr>
          <a:xfrm>
            <a:off x="7179733" y="485421"/>
            <a:ext cx="1873955" cy="1478844"/>
          </a:xfrm>
          <a:prstGeom prst="triangl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rgbClr val="0000FF"/>
                </a:solidFill>
              </a:rPr>
              <a:t>User Contrib</a:t>
            </a:r>
            <a:endParaRPr lang="en-US" dirty="0">
              <a:solidFill>
                <a:srgbClr val="0000FF"/>
              </a:solidFill>
            </a:endParaRPr>
          </a:p>
        </p:txBody>
      </p:sp>
      <p:pic>
        <p:nvPicPr>
          <p:cNvPr id="27688" name="Picture 18" descr="OpenCV_Logo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577850" cy="712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" name="Rounded Rectangle 24"/>
          <p:cNvSpPr/>
          <p:nvPr/>
        </p:nvSpPr>
        <p:spPr>
          <a:xfrm>
            <a:off x="1528763" y="6002338"/>
            <a:ext cx="7392987" cy="598487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b="1" dirty="0">
                <a:solidFill>
                  <a:srgbClr val="CC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Operating system</a:t>
            </a:r>
            <a:endParaRPr lang="en-US" sz="2400" b="1" dirty="0">
              <a:solidFill>
                <a:srgbClr val="CCFFC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16668" y="5432584"/>
            <a:ext cx="1083734" cy="400110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dirty="0"/>
              <a:t>C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317500" y="4829175"/>
            <a:ext cx="1084263" cy="40005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dirty="0"/>
              <a:t>C++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11" grpId="0" animBg="1"/>
      <p:bldP spid="14" grpId="0" animBg="1"/>
      <p:bldP spid="16" grpId="0" animBg="1"/>
      <p:bldP spid="17" grpId="0" animBg="1"/>
      <p:bldP spid="18" grpId="0" animBg="1"/>
      <p:bldP spid="19" grpId="0" animBg="1"/>
      <p:bldP spid="25" grpId="0" animBg="1"/>
      <p:bldP spid="27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Descriptor testbench</a:t>
            </a:r>
          </a:p>
        </p:txBody>
      </p:sp>
      <p:sp>
        <p:nvSpPr>
          <p:cNvPr id="141314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smtClean="0"/>
              <a:t>Measures of descriptor matching accuracy are taken from </a:t>
            </a:r>
          </a:p>
          <a:p>
            <a:pPr lvl="1">
              <a:buFont typeface="Arial" charset="0"/>
              <a:buNone/>
            </a:pPr>
            <a:r>
              <a:rPr lang="en-US" sz="2000" u="sng" smtClean="0">
                <a:hlinkClick r:id="rId2"/>
              </a:rPr>
              <a:t>http://www.robots.ox.ac.uk/~vgg/research/affine/det_eval_files/mikolajczyk_pami2004.pdf</a:t>
            </a:r>
            <a:endParaRPr lang="en-US" sz="2000" smtClean="0"/>
          </a:p>
          <a:p>
            <a:r>
              <a:rPr lang="en-US" sz="2400" smtClean="0"/>
              <a:t>Test images are taken from </a:t>
            </a:r>
            <a:r>
              <a:rPr lang="en-US" sz="2400" smtClean="0">
                <a:hlinkClick r:id="rId3"/>
              </a:rPr>
              <a:t>http://www.robots.ox.ac.uk/~vgg/data/data-aff.html</a:t>
            </a:r>
            <a:endParaRPr lang="en-US" sz="2400" smtClean="0"/>
          </a:p>
          <a:p>
            <a:r>
              <a:rPr lang="en-US" sz="2400" smtClean="0"/>
              <a:t>Testbench is located in opencv_extra/testdata/cv/detectors_descriptors_evaluation/descriptors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OpenCV and ROS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rtlCol="0">
            <a:normAutofit lnSpcReduction="10000"/>
          </a:bodyPr>
          <a:lstStyle/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 smtClean="0"/>
              <a:t>Opencv2 package to fetch and compile </a:t>
            </a:r>
            <a:r>
              <a:rPr lang="en-US" dirty="0" err="1" smtClean="0"/>
              <a:t>opencv</a:t>
            </a:r>
            <a:endParaRPr lang="en-US" dirty="0" smtClean="0"/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 smtClean="0"/>
              <a:t>Messages: </a:t>
            </a:r>
          </a:p>
          <a:p>
            <a:pPr lvl="1" fontAlgn="auto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en-US" dirty="0" err="1" smtClean="0"/>
              <a:t>sensor_msgs::Image</a:t>
            </a:r>
            <a:endParaRPr lang="en-US" dirty="0" smtClean="0"/>
          </a:p>
          <a:p>
            <a:pPr lvl="1" fontAlgn="auto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en-US" dirty="0" err="1" smtClean="0"/>
              <a:t>sensor_msgs::CameraInfo</a:t>
            </a:r>
            <a:endParaRPr lang="en-US" dirty="0" smtClean="0"/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 err="1" smtClean="0"/>
              <a:t>cv_bridge</a:t>
            </a:r>
            <a:r>
              <a:rPr lang="en-US" dirty="0" smtClean="0"/>
              <a:t> to convert between messages and images</a:t>
            </a:r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 err="1" smtClean="0"/>
              <a:t>image_geometry::PinholeCameraModel</a:t>
            </a:r>
            <a:r>
              <a:rPr lang="en-US" dirty="0" smtClean="0"/>
              <a:t> and </a:t>
            </a:r>
            <a:r>
              <a:rPr lang="en-US" dirty="0" err="1" smtClean="0"/>
              <a:t>image_geometry::StereoCameraModel</a:t>
            </a:r>
            <a:r>
              <a:rPr lang="en-US" dirty="0" smtClean="0"/>
              <a:t> to manage 2d &lt;-&gt; 3d conversions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Q&amp;A</a:t>
            </a:r>
          </a:p>
        </p:txBody>
      </p:sp>
      <p:sp>
        <p:nvSpPr>
          <p:cNvPr id="143362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Foils will be available at </a:t>
            </a:r>
            <a:r>
              <a:rPr lang="en-US" smtClean="0">
                <a:hlinkClick r:id="rId2"/>
              </a:rPr>
              <a:t>http://itseez.com</a:t>
            </a:r>
            <a:endParaRPr 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Text Box 1"/>
          <p:cNvSpPr txBox="1">
            <a:spLocks noChangeArrowheads="1"/>
          </p:cNvSpPr>
          <p:nvPr/>
        </p:nvSpPr>
        <p:spPr bwMode="auto">
          <a:xfrm>
            <a:off x="879475" y="-334963"/>
            <a:ext cx="8229600" cy="1143001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anchor="ctr"/>
          <a:lstStyle/>
          <a:p>
            <a:pPr algn="ctr">
              <a:buClr>
                <a:srgbClr val="000000"/>
              </a:buClr>
              <a:buSzPct val="100000"/>
              <a:buFont typeface="Calibri" pitchFamily="34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3600">
                <a:latin typeface="AlBattar"/>
              </a:rPr>
              <a:t>OpenCV Tends Towards Real Time</a:t>
            </a:r>
          </a:p>
        </p:txBody>
      </p:sp>
      <p:pic>
        <p:nvPicPr>
          <p:cNvPr id="28674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71600" y="1295400"/>
            <a:ext cx="5810250" cy="42672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28675" name="TextBox 7"/>
          <p:cNvSpPr txBox="1">
            <a:spLocks noChangeArrowheads="1"/>
          </p:cNvSpPr>
          <p:nvPr/>
        </p:nvSpPr>
        <p:spPr bwMode="auto">
          <a:xfrm>
            <a:off x="2286000" y="6396038"/>
            <a:ext cx="4221163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>
                <a:latin typeface="Calibri" pitchFamily="34" charset="0"/>
                <a:hlinkClick r:id="rId4"/>
              </a:rPr>
              <a:t>http://opencv.willowgarage.com</a:t>
            </a:r>
            <a:endParaRPr lang="en-US" sz="2400">
              <a:latin typeface="Calibri" pitchFamily="34" charset="0"/>
            </a:endParaRPr>
          </a:p>
        </p:txBody>
      </p:sp>
      <p:pic>
        <p:nvPicPr>
          <p:cNvPr id="28676" name="Picture 4" descr="OpenCV_Logo.png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0" y="0"/>
            <a:ext cx="577850" cy="712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4669</TotalTime>
  <Words>2894</Words>
  <Application>Microsoft Macintosh PowerPoint</Application>
  <PresentationFormat>Экран (4:3)</PresentationFormat>
  <Paragraphs>923</Paragraphs>
  <Slides>82</Slides>
  <Notes>23</Notes>
  <HiddenSlides>0</HiddenSlides>
  <MMClips>9</MMClips>
  <ScaleCrop>false</ScaleCrop>
  <HeadingPairs>
    <vt:vector size="8" baseType="variant">
      <vt:variant>
        <vt:lpstr>Использованные шрифты</vt:lpstr>
      </vt:variant>
      <vt:variant>
        <vt:i4>6</vt:i4>
      </vt:variant>
      <vt:variant>
        <vt:lpstr>Шаблон оформления</vt:lpstr>
      </vt:variant>
      <vt:variant>
        <vt:i4>5</vt:i4>
      </vt:variant>
      <vt:variant>
        <vt:lpstr>Внедренные серверы OLE</vt:lpstr>
      </vt:variant>
      <vt:variant>
        <vt:i4>3</vt:i4>
      </vt:variant>
      <vt:variant>
        <vt:lpstr>Заголовки слайдов</vt:lpstr>
      </vt:variant>
      <vt:variant>
        <vt:i4>82</vt:i4>
      </vt:variant>
    </vt:vector>
  </HeadingPairs>
  <TitlesOfParts>
    <vt:vector size="96" baseType="lpstr">
      <vt:lpstr>Calibri</vt:lpstr>
      <vt:lpstr>Arial</vt:lpstr>
      <vt:lpstr>Times New Roman</vt:lpstr>
      <vt:lpstr>AlBattar</vt:lpstr>
      <vt:lpstr>Symbol</vt:lpstr>
      <vt:lpstr>Verdana</vt:lpstr>
      <vt:lpstr>Office Theme</vt:lpstr>
      <vt:lpstr>Office Theme</vt:lpstr>
      <vt:lpstr>Office Theme</vt:lpstr>
      <vt:lpstr>Office Theme</vt:lpstr>
      <vt:lpstr>Office Theme</vt:lpstr>
      <vt:lpstr>Bitmap Image</vt:lpstr>
      <vt:lpstr>Image</vt:lpstr>
      <vt:lpstr>Equation</vt:lpstr>
      <vt:lpstr>OpenCV Tutorial </vt:lpstr>
      <vt:lpstr>Outline</vt:lpstr>
      <vt:lpstr>OpenCV Czar</vt:lpstr>
      <vt:lpstr>OpenCV Overview: </vt:lpstr>
      <vt:lpstr>Слайд 5</vt:lpstr>
      <vt:lpstr>Слайд 6</vt:lpstr>
      <vt:lpstr>New Directory Structure</vt:lpstr>
      <vt:lpstr>OpenCV Conceptual Structure</vt:lpstr>
      <vt:lpstr>Слайд 9</vt:lpstr>
      <vt:lpstr>Software Engineering</vt:lpstr>
      <vt:lpstr>Слайд 11</vt:lpstr>
      <vt:lpstr>What’s added in December 2010 OpenCV 2.2?</vt:lpstr>
      <vt:lpstr>What’s in Progress?</vt:lpstr>
      <vt:lpstr>Where is OpenCV Used?</vt:lpstr>
      <vt:lpstr>Слайд 15</vt:lpstr>
      <vt:lpstr>Outline</vt:lpstr>
      <vt:lpstr>Main Structures</vt:lpstr>
      <vt:lpstr>New “Image”: cv::Mat</vt:lpstr>
      <vt:lpstr>Mat are Simple</vt:lpstr>
      <vt:lpstr>Matrix Manipulation</vt:lpstr>
      <vt:lpstr>Simple Matrix Operations</vt:lpstr>
      <vt:lpstr>Simple Image Processing</vt:lpstr>
      <vt:lpstr>Image Conversions</vt:lpstr>
      <vt:lpstr>Histogram</vt:lpstr>
      <vt:lpstr>I/O</vt:lpstr>
      <vt:lpstr>Serialization I/O</vt:lpstr>
      <vt:lpstr>Serialization I/O</vt:lpstr>
      <vt:lpstr>GUI (“HighGUI”)</vt:lpstr>
      <vt:lpstr>Camera Calibration, Pose, Stereo</vt:lpstr>
      <vt:lpstr>Object Recognition</vt:lpstr>
      <vt:lpstr>samples/c</vt:lpstr>
      <vt:lpstr>samples/C++</vt:lpstr>
      <vt:lpstr>Samples/python</vt:lpstr>
      <vt:lpstr>Book Examples</vt:lpstr>
      <vt:lpstr>Book Examples</vt:lpstr>
      <vt:lpstr>Book Examples</vt:lpstr>
      <vt:lpstr>Python Face Detector Node: 1</vt:lpstr>
      <vt:lpstr>Python Face Detector Node: 2</vt:lpstr>
      <vt:lpstr>Outline</vt:lpstr>
      <vt:lpstr>New C++ API: Usage Example</vt:lpstr>
      <vt:lpstr>Pyramid</vt:lpstr>
      <vt:lpstr>Outline</vt:lpstr>
      <vt:lpstr>Слайд 43</vt:lpstr>
      <vt:lpstr>Distance Transform</vt:lpstr>
      <vt:lpstr>Слайд 45</vt:lpstr>
      <vt:lpstr>Слайд 46</vt:lpstr>
      <vt:lpstr>Слайд 47</vt:lpstr>
      <vt:lpstr>Слайд 48</vt:lpstr>
      <vt:lpstr>Слайд 49</vt:lpstr>
      <vt:lpstr>Слайд 50</vt:lpstr>
      <vt:lpstr>Morphological Operations Examples</vt:lpstr>
      <vt:lpstr>Image textures</vt:lpstr>
      <vt:lpstr>Слайд 53</vt:lpstr>
      <vt:lpstr>Recent Algorithms: GrabCut</vt:lpstr>
      <vt:lpstr>Слайд 55</vt:lpstr>
      <vt:lpstr>Segmentation, Motion Tracking and Gesture Recognition</vt:lpstr>
      <vt:lpstr>New Optical Flow Algorithms</vt:lpstr>
      <vt:lpstr>Tracking with CAMSHIFT</vt:lpstr>
      <vt:lpstr>Слайд 59</vt:lpstr>
      <vt:lpstr>Stereo … Depth from Triangulation</vt:lpstr>
      <vt:lpstr>Stereo</vt:lpstr>
      <vt:lpstr>Stereo Rectification</vt:lpstr>
      <vt:lpstr>Outline</vt:lpstr>
      <vt:lpstr>Features2d contents</vt:lpstr>
      <vt:lpstr>Detector interfaces</vt:lpstr>
      <vt:lpstr>Creating a detector</vt:lpstr>
      <vt:lpstr>Running detector</vt:lpstr>
      <vt:lpstr>Descriptor interfaces</vt:lpstr>
      <vt:lpstr>DescriptorExtractor interfaces</vt:lpstr>
      <vt:lpstr>DescriptorExtractor creating</vt:lpstr>
      <vt:lpstr>DescriptorExtractor running</vt:lpstr>
      <vt:lpstr>DescriptorMatcher interfaces</vt:lpstr>
      <vt:lpstr>Matching of image pair</vt:lpstr>
      <vt:lpstr>Visualize keypoints</vt:lpstr>
      <vt:lpstr>Running the sample</vt:lpstr>
      <vt:lpstr>Cross-check outlier match filtering</vt:lpstr>
      <vt:lpstr>Ratio test to filter matches</vt:lpstr>
      <vt:lpstr>Calculating inliers (planar objects case)</vt:lpstr>
      <vt:lpstr>Detector testbench</vt:lpstr>
      <vt:lpstr>Descriptor testbench</vt:lpstr>
      <vt:lpstr>OpenCV and ROS</vt:lpstr>
      <vt:lpstr>Q&amp;A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Perception for Manipulation in Robotics with OpenCV</dc:title>
  <dc:creator>Windows User</dc:creator>
  <cp:lastModifiedBy>User</cp:lastModifiedBy>
  <cp:revision>163</cp:revision>
  <dcterms:created xsi:type="dcterms:W3CDTF">2011-02-21T23:45:55Z</dcterms:created>
  <dcterms:modified xsi:type="dcterms:W3CDTF">2013-04-20T20:35:54Z</dcterms:modified>
</cp:coreProperties>
</file>